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4" r:id="rId2"/>
    <p:sldMasterId id="2147483707" r:id="rId3"/>
  </p:sldMasterIdLst>
  <p:notesMasterIdLst>
    <p:notesMasterId r:id="rId27"/>
  </p:notesMasterIdLst>
  <p:handoutMasterIdLst>
    <p:handoutMasterId r:id="rId28"/>
  </p:handoutMasterIdLst>
  <p:sldIdLst>
    <p:sldId id="426" r:id="rId4"/>
    <p:sldId id="427" r:id="rId5"/>
    <p:sldId id="428" r:id="rId6"/>
    <p:sldId id="429" r:id="rId7"/>
    <p:sldId id="430" r:id="rId8"/>
    <p:sldId id="431" r:id="rId9"/>
    <p:sldId id="432" r:id="rId10"/>
    <p:sldId id="451" r:id="rId11"/>
    <p:sldId id="433" r:id="rId12"/>
    <p:sldId id="434" r:id="rId13"/>
    <p:sldId id="452" r:id="rId14"/>
    <p:sldId id="435" r:id="rId15"/>
    <p:sldId id="436" r:id="rId16"/>
    <p:sldId id="453" r:id="rId17"/>
    <p:sldId id="454" r:id="rId18"/>
    <p:sldId id="455" r:id="rId19"/>
    <p:sldId id="457" r:id="rId20"/>
    <p:sldId id="456" r:id="rId21"/>
    <p:sldId id="458" r:id="rId22"/>
    <p:sldId id="459" r:id="rId23"/>
    <p:sldId id="460" r:id="rId24"/>
    <p:sldId id="461" r:id="rId25"/>
    <p:sldId id="289" r:id="rId26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3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39" autoAdjust="0"/>
  </p:normalViewPr>
  <p:slideViewPr>
    <p:cSldViewPr>
      <p:cViewPr>
        <p:scale>
          <a:sx n="99" d="100"/>
          <a:sy n="99" d="100"/>
        </p:scale>
        <p:origin x="-2744" y="-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92366-952B-4F82-9FFF-D37161DE630D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EF8E-DB5A-42EC-934A-93AFEF29668B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87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D74E-3A50-498F-AC50-5E4272826366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6719-44D1-4047-8A31-7A374BABB4C0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04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07F5-5B88-4F48-9E57-5D68911758BB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3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13AEC-3645-493F-9CFB-1A60369F901D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0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3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9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5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9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3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5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9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9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2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7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4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5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1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2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5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1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 cstate="print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879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FC5544-EE3D-4529-BAC7-83420A8399D8}" type="datetime1">
              <a:rPr lang="es-ES_tradnl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7/12/16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Fuente: OCDE. Education at a Glance 2013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29EF3C2-7409-4B6E-B165-A6C24302AE45}" type="slidenum">
              <a:rPr lang="es-ES_tradnl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usfj1\Downloads\INEE_SecretariaEstado_D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691"/>
            <a:ext cx="5596139" cy="5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 cstate="print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7D1CC5-11D9-4ACB-AC4A-C650E09C5719}" type="datetime1">
              <a:rPr lang="es-ES_tradnl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7/12/16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Fuente: OCDE. Education at a Glance 2013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D697092-09CA-41DE-9106-923C9F73080C}" type="slidenum">
              <a:rPr lang="es-ES_tradnl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ususfj1\Downloads\INEE_SecretariaEstado_D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691"/>
            <a:ext cx="5596139" cy="5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fondo cabecera rojo.png"/>
          <p:cNvPicPr>
            <a:picLocks noChangeAspect="1"/>
          </p:cNvPicPr>
          <p:nvPr userDrawn="1"/>
        </p:nvPicPr>
        <p:blipFill>
          <a:blip r:embed="rId2" cstate="print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9B46CB-A16C-4819-8BB4-9E394B138190}" type="datetime1">
              <a:rPr lang="es-ES_tradnl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7/12/16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Fuente: OCDE. Education at a Glance 2013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D7420F-E374-4419-988F-194CA2E0FF5B}" type="slidenum">
              <a:rPr lang="es-ES_tradnl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ususfj1\Downloads\INEE_SecretariaEstado_D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691"/>
            <a:ext cx="5596139" cy="5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7" name="Imagen 6" descr="fondo cabecera rojo.png"/>
          <p:cNvPicPr>
            <a:picLocks noChangeAspect="1"/>
          </p:cNvPicPr>
          <p:nvPr userDrawn="1"/>
        </p:nvPicPr>
        <p:blipFill>
          <a:blip r:embed="rId2" cstate="print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2340"/>
            <a:ext cx="9144000" cy="409600"/>
          </a:xfrm>
          <a:prstGeom prst="rect">
            <a:avLst/>
          </a:prstGeom>
          <a:effectLst/>
        </p:spPr>
      </p:pic>
      <p:sp>
        <p:nvSpPr>
          <p:cNvPr id="10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6399908"/>
            <a:ext cx="621432" cy="365125"/>
          </a:xfrm>
          <a:prstGeom prst="rect">
            <a:avLst/>
          </a:prstGeo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72FB0062-B33F-4ED8-8C3D-36A3DA5A77F6}" type="slidenum">
              <a:rPr lang="es-ES_tradnl" sz="1200">
                <a:solidFill>
                  <a:prstClr val="black"/>
                </a:solidFill>
                <a:latin typeface="Trebuchet MS" pitchFamily="34" charset="0"/>
                <a:ea typeface="ＭＳ Ｐゴシック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 sz="1200" dirty="0">
              <a:solidFill>
                <a:prstClr val="black"/>
              </a:solidFill>
              <a:latin typeface="Trebuchet MS" pitchFamily="34" charset="0"/>
              <a:ea typeface="ＭＳ Ｐゴシック"/>
            </a:endParaRPr>
          </a:p>
        </p:txBody>
      </p:sp>
      <p:pic>
        <p:nvPicPr>
          <p:cNvPr id="11" name="Picture 2" descr="C:\Users\ususfj1\Downloads\INEE_SecretariaEstado_DG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1"/>
          <a:stretch/>
        </p:blipFill>
        <p:spPr bwMode="auto">
          <a:xfrm>
            <a:off x="251521" y="202691"/>
            <a:ext cx="3615630" cy="5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85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720080" y="1628800"/>
            <a:ext cx="7884368" cy="0"/>
          </a:xfrm>
          <a:prstGeom prst="line">
            <a:avLst/>
          </a:prstGeom>
          <a:ln w="57150" cmpd="thickThin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899592" y="2132856"/>
            <a:ext cx="7776864" cy="3960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8917431"/>
      </p:ext>
    </p:extLst>
  </p:cSld>
  <p:clrMapOvr>
    <a:masterClrMapping/>
  </p:clrMapOvr>
  <p:transition xmlns:p14="http://schemas.microsoft.com/office/powerpoint/2010/main"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1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1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7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8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2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0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C2BC-DA7D-4F46-8999-0A7E35DDCF71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D684-4614-45FE-A7F2-848C6F67822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0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C22A-D658-4F9C-9E73-5C7875552718}" type="datetimeFigureOut">
              <a:rPr lang="es-ES" smtClean="0"/>
              <a:pPr/>
              <a:t>7/12/16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CB5D-B9A8-454E-B579-1E77EB0514F4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8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fondo cabecera rojo.png"/>
          <p:cNvPicPr>
            <a:picLocks noChangeAspect="1"/>
          </p:cNvPicPr>
          <p:nvPr userDrawn="1"/>
        </p:nvPicPr>
        <p:blipFill>
          <a:blip r:embed="rId7" cstate="print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3" descr="inee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26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2340"/>
            <a:ext cx="9144000" cy="409600"/>
          </a:xfrm>
          <a:prstGeom prst="rect">
            <a:avLst/>
          </a:prstGeom>
          <a:effectLst/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944216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Programa para la Evaluación </a:t>
            </a:r>
            <a:r>
              <a:rPr lang="es-E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nternacional de los Alumnos</a:t>
            </a:r>
            <a:br>
              <a:rPr lang="es-E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2015</a:t>
            </a:r>
            <a:endParaRPr lang="es-E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7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-1" y="1844824"/>
            <a:ext cx="4499993" cy="3384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chemeClr val="tx2"/>
                </a:solidFill>
              </a:rPr>
              <a:t>Castilla </a:t>
            </a:r>
            <a:r>
              <a:rPr lang="es-ES" sz="2600" b="1" dirty="0">
                <a:solidFill>
                  <a:schemeClr val="tx2"/>
                </a:solidFill>
              </a:rPr>
              <a:t>y </a:t>
            </a:r>
            <a:r>
              <a:rPr lang="es-ES" sz="2600" b="1" dirty="0" smtClean="0">
                <a:solidFill>
                  <a:schemeClr val="tx2"/>
                </a:solidFill>
              </a:rPr>
              <a:t>León, Madrid, Navarra, Galicia y Aragón </a:t>
            </a:r>
            <a:r>
              <a:rPr lang="es-ES" sz="2600" dirty="0" smtClean="0"/>
              <a:t>tienen puntuación </a:t>
            </a:r>
            <a:r>
              <a:rPr lang="es-ES" sz="2600" dirty="0"/>
              <a:t>p</a:t>
            </a:r>
            <a:r>
              <a:rPr lang="es-ES" sz="2600" dirty="0" smtClean="0"/>
              <a:t>or encima de España y la OCDE.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chemeClr val="tx2"/>
                </a:solidFill>
              </a:rPr>
              <a:t>Canarias, Extremadura y Andalucía </a:t>
            </a:r>
            <a:r>
              <a:rPr lang="es-ES" sz="2600" dirty="0" smtClean="0"/>
              <a:t>tienen resultados significativos por debajo de España y OCDE.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001" y="1700808"/>
            <a:ext cx="4931998" cy="39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PISA-Ciencias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1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0" y="1484784"/>
            <a:ext cx="9143999" cy="18722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chemeClr val="tx2"/>
                </a:solidFill>
              </a:rPr>
              <a:t>España con </a:t>
            </a:r>
            <a:r>
              <a:rPr lang="es-ES" sz="2600" b="1" dirty="0" smtClean="0">
                <a:solidFill>
                  <a:schemeClr val="tx2"/>
                </a:solidFill>
              </a:rPr>
              <a:t>18% </a:t>
            </a:r>
            <a:r>
              <a:rPr lang="es-ES" sz="2600" dirty="0"/>
              <a:t>de alumnos rezagados, se </a:t>
            </a:r>
            <a:r>
              <a:rPr lang="es-ES" sz="2600" dirty="0" smtClean="0"/>
              <a:t>sitúa </a:t>
            </a:r>
            <a:r>
              <a:rPr lang="es-ES" sz="2600" b="1" dirty="0" smtClean="0">
                <a:solidFill>
                  <a:schemeClr val="tx2"/>
                </a:solidFill>
              </a:rPr>
              <a:t>3 </a:t>
            </a:r>
            <a:r>
              <a:rPr lang="es-ES" sz="2600" b="1" dirty="0">
                <a:solidFill>
                  <a:schemeClr val="tx2"/>
                </a:solidFill>
              </a:rPr>
              <a:t>puntos porcentuales</a:t>
            </a:r>
            <a:r>
              <a:rPr lang="es-ES" sz="2600" dirty="0" smtClean="0"/>
              <a:t> por debajo de la</a:t>
            </a:r>
            <a:r>
              <a:rPr lang="es-ES" sz="2600" b="1" dirty="0" smtClean="0">
                <a:solidFill>
                  <a:schemeClr val="tx2"/>
                </a:solidFill>
              </a:rPr>
              <a:t> OCDE</a:t>
            </a:r>
            <a:r>
              <a:rPr lang="es-ES" sz="2600" b="1" dirty="0">
                <a:solidFill>
                  <a:schemeClr val="tx2"/>
                </a:solidFill>
              </a:rPr>
              <a:t>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chemeClr val="tx2"/>
                </a:solidFill>
              </a:rPr>
              <a:t>La </a:t>
            </a:r>
            <a:r>
              <a:rPr lang="es-ES" sz="2600" b="1" dirty="0" smtClean="0">
                <a:solidFill>
                  <a:schemeClr val="tx2"/>
                </a:solidFill>
              </a:rPr>
              <a:t>OCDE tiene 3 puntos porcentuales </a:t>
            </a:r>
            <a:r>
              <a:rPr lang="es-ES" sz="2600" dirty="0"/>
              <a:t>más de alumnos excelentes que</a:t>
            </a:r>
            <a:r>
              <a:rPr lang="es-ES" sz="2600" b="1" dirty="0" smtClean="0">
                <a:solidFill>
                  <a:schemeClr val="tx2"/>
                </a:solidFill>
              </a:rPr>
              <a:t> España.</a:t>
            </a: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PISA-Ciencias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V:\PISA\8-PISA-2015-MS-Informes\2-National Report España\Prensa PISA\10.c Niveles inferiores y superiores Cienc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0" y="3904456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9755" y="2420888"/>
            <a:ext cx="4499993" cy="2414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s-ES" sz="2600" dirty="0" smtClean="0"/>
              <a:t>Si calculamos la puntuación de España en Ciencias descontando el efecto del ISEC nos encontraríamos en el tercio superior de los países con 14 puntos por encima de la OCDE.</a:t>
            </a:r>
          </a:p>
          <a:p>
            <a:pPr marL="0" indent="0">
              <a:spcBef>
                <a:spcPts val="1200"/>
              </a:spcBef>
              <a:buNone/>
            </a:pPr>
            <a:endParaRPr lang="es-ES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93342"/>
            <a:ext cx="435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PISA-Ciencias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88024" y="2852936"/>
            <a:ext cx="435597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788024" y="1260000"/>
            <a:ext cx="435597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3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9755" y="2420888"/>
            <a:ext cx="4778269" cy="2160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s-ES" sz="2600" dirty="0" smtClean="0"/>
              <a:t>Si tenemos en cuenta el incremento que supone una unidad de ISEC España sería el tercer país con sistema educativo más equitativo de la OCDE.</a:t>
            </a:r>
          </a:p>
          <a:p>
            <a:pPr marL="0" indent="0">
              <a:spcBef>
                <a:spcPts val="1200"/>
              </a:spcBef>
              <a:buNone/>
            </a:pPr>
            <a:endParaRPr lang="es-ES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93342"/>
            <a:ext cx="434999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PISA-Ciencias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88024" y="1800000"/>
            <a:ext cx="435597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788024" y="1260000"/>
            <a:ext cx="435597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323528" y="1772816"/>
            <a:ext cx="8280919" cy="9361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ES" sz="2600" b="1" dirty="0">
                <a:solidFill>
                  <a:schemeClr val="tx2"/>
                </a:solidFill>
              </a:rPr>
              <a:t>España</a:t>
            </a:r>
            <a:r>
              <a:rPr lang="es-ES" sz="2600" dirty="0" smtClean="0"/>
              <a:t> se encuentra </a:t>
            </a:r>
            <a:r>
              <a:rPr lang="es-ES" sz="2600" b="1" dirty="0">
                <a:solidFill>
                  <a:schemeClr val="tx2"/>
                </a:solidFill>
              </a:rPr>
              <a:t>por debajo </a:t>
            </a:r>
            <a:r>
              <a:rPr lang="es-ES" sz="2600" dirty="0" smtClean="0"/>
              <a:t>de la </a:t>
            </a:r>
            <a:r>
              <a:rPr lang="es-ES" sz="2600" b="1" dirty="0">
                <a:solidFill>
                  <a:schemeClr val="tx2"/>
                </a:solidFill>
              </a:rPr>
              <a:t>OCDE</a:t>
            </a:r>
            <a:r>
              <a:rPr lang="es-ES" sz="2600" dirty="0" smtClean="0"/>
              <a:t> en los </a:t>
            </a:r>
            <a:r>
              <a:rPr lang="es-ES" sz="2600" b="1" dirty="0">
                <a:solidFill>
                  <a:schemeClr val="tx2"/>
                </a:solidFill>
              </a:rPr>
              <a:t>niveles de </a:t>
            </a:r>
            <a:r>
              <a:rPr lang="es-ES" sz="2600" b="1" dirty="0" smtClean="0">
                <a:solidFill>
                  <a:schemeClr val="tx2"/>
                </a:solidFill>
              </a:rPr>
              <a:t>alumnos rezagados</a:t>
            </a:r>
            <a:r>
              <a:rPr lang="es-ES" sz="2600" dirty="0" smtClean="0"/>
              <a:t> en las tres competencias evaluadas.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s-ES" sz="26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868144" y="260648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V:\PISA\8-PISA-2015-MS-Informes\2-National Report España\Prensa PISA\6. Rezagados 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84" y="3212976"/>
            <a:ext cx="669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2" y="2060848"/>
            <a:ext cx="3715437" cy="2808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s-ES" sz="2600" b="1" dirty="0" smtClean="0">
                <a:solidFill>
                  <a:schemeClr val="tx2"/>
                </a:solidFill>
              </a:rPr>
              <a:t>El 29% del alumnado de 15 años de España</a:t>
            </a:r>
            <a:r>
              <a:rPr lang="es-ES" sz="2600" dirty="0" smtClean="0"/>
              <a:t> declara que espera trabajar en ocupaciones relacionadas con ciencias, </a:t>
            </a:r>
            <a:r>
              <a:rPr lang="es-ES" sz="2600" b="1" dirty="0">
                <a:solidFill>
                  <a:schemeClr val="tx2"/>
                </a:solidFill>
              </a:rPr>
              <a:t>5 puntos más</a:t>
            </a:r>
            <a:r>
              <a:rPr lang="es-ES" sz="2600" dirty="0" smtClean="0"/>
              <a:t> que los de la </a:t>
            </a:r>
            <a:r>
              <a:rPr lang="es-ES" sz="2600" b="1" dirty="0">
                <a:solidFill>
                  <a:schemeClr val="tx2"/>
                </a:solidFill>
              </a:rPr>
              <a:t>OCDE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868144" y="26621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</a:t>
            </a: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Científica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" b="4812"/>
          <a:stretch/>
        </p:blipFill>
        <p:spPr bwMode="auto">
          <a:xfrm>
            <a:off x="3715439" y="1881280"/>
            <a:ext cx="5428562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" y="980728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Esperanza de ocupación a los 30 años relacionada con ciencias</a:t>
            </a:r>
            <a:endParaRPr lang="es-ES" sz="2700" dirty="0"/>
          </a:p>
        </p:txBody>
      </p:sp>
      <p:sp>
        <p:nvSpPr>
          <p:cNvPr id="7" name="6 Rectángulo"/>
          <p:cNvSpPr/>
          <p:nvPr/>
        </p:nvSpPr>
        <p:spPr>
          <a:xfrm>
            <a:off x="5202000" y="1881280"/>
            <a:ext cx="144017" cy="291587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132800" y="1881280"/>
            <a:ext cx="144016" cy="291587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0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251520" y="2636912"/>
            <a:ext cx="3456384" cy="20882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s-ES" sz="2600" b="1" dirty="0" smtClean="0">
                <a:solidFill>
                  <a:schemeClr val="tx2"/>
                </a:solidFill>
              </a:rPr>
              <a:t>España</a:t>
            </a:r>
            <a:r>
              <a:rPr lang="es-ES" sz="2600" dirty="0" smtClean="0"/>
              <a:t> se sitúa en el promedio de la </a:t>
            </a:r>
            <a:r>
              <a:rPr lang="es-ES" sz="2600" b="1" dirty="0">
                <a:solidFill>
                  <a:schemeClr val="tx2"/>
                </a:solidFill>
              </a:rPr>
              <a:t>OCDE</a:t>
            </a:r>
            <a:r>
              <a:rPr lang="es-ES" sz="2600" dirty="0" smtClean="0"/>
              <a:t> en motivación intrínseca (gusto por las ciencias).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868144" y="26621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</a:t>
            </a: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Científica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000" y="980728"/>
            <a:ext cx="4590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" y="980728"/>
            <a:ext cx="435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Motivación intrínseca por las ciencias</a:t>
            </a:r>
            <a:endParaRPr lang="es-ES" sz="2700" dirty="0"/>
          </a:p>
        </p:txBody>
      </p:sp>
      <p:sp>
        <p:nvSpPr>
          <p:cNvPr id="8" name="7 Rectángulo"/>
          <p:cNvSpPr/>
          <p:nvPr/>
        </p:nvSpPr>
        <p:spPr>
          <a:xfrm>
            <a:off x="4554000" y="4068000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554000" y="1180800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7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251520" y="2636912"/>
            <a:ext cx="3456384" cy="25202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s-ES" sz="2600" b="1" dirty="0" smtClean="0">
                <a:solidFill>
                  <a:schemeClr val="tx2"/>
                </a:solidFill>
              </a:rPr>
              <a:t>España</a:t>
            </a:r>
            <a:r>
              <a:rPr lang="es-ES" sz="2600" dirty="0" smtClean="0"/>
              <a:t> se sitúa por encima de la </a:t>
            </a:r>
            <a:r>
              <a:rPr lang="es-ES" sz="2600" b="1" dirty="0">
                <a:solidFill>
                  <a:schemeClr val="tx2"/>
                </a:solidFill>
              </a:rPr>
              <a:t>OCDE</a:t>
            </a:r>
            <a:r>
              <a:rPr lang="es-ES" sz="2600" dirty="0" smtClean="0"/>
              <a:t> y de países como </a:t>
            </a:r>
            <a:r>
              <a:rPr lang="es-ES" sz="2600" b="1" dirty="0">
                <a:solidFill>
                  <a:schemeClr val="tx2"/>
                </a:solidFill>
              </a:rPr>
              <a:t>EEUU</a:t>
            </a:r>
            <a:r>
              <a:rPr lang="es-ES" sz="2600" dirty="0" smtClean="0"/>
              <a:t>, </a:t>
            </a:r>
            <a:r>
              <a:rPr lang="es-ES" sz="2600" b="1" dirty="0">
                <a:solidFill>
                  <a:schemeClr val="tx2"/>
                </a:solidFill>
              </a:rPr>
              <a:t>Noruega</a:t>
            </a:r>
            <a:r>
              <a:rPr lang="es-ES" sz="2600" dirty="0" smtClean="0"/>
              <a:t> o </a:t>
            </a:r>
            <a:r>
              <a:rPr lang="es-ES" sz="2600" b="1" dirty="0">
                <a:solidFill>
                  <a:schemeClr val="tx2"/>
                </a:solidFill>
              </a:rPr>
              <a:t>Alemania</a:t>
            </a:r>
            <a:r>
              <a:rPr lang="es-ES" sz="2600" dirty="0" smtClean="0"/>
              <a:t> en interés por temas científicos.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868144" y="26621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</a:t>
            </a: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Científica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000" y="980728"/>
            <a:ext cx="4589999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" y="1340768"/>
            <a:ext cx="4355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Interés por temas científicos</a:t>
            </a:r>
            <a:endParaRPr lang="es-ES" sz="2700" dirty="0"/>
          </a:p>
        </p:txBody>
      </p:sp>
      <p:sp>
        <p:nvSpPr>
          <p:cNvPr id="8" name="7 Rectángulo"/>
          <p:cNvSpPr/>
          <p:nvPr/>
        </p:nvSpPr>
        <p:spPr>
          <a:xfrm>
            <a:off x="4554000" y="2815200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554000" y="1180800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68144" y="26621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</a:t>
            </a: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Científica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000" y="980728"/>
            <a:ext cx="4589999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" y="980728"/>
            <a:ext cx="435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Motivación extrínseca por las ciencias</a:t>
            </a:r>
            <a:endParaRPr lang="es-ES" sz="2700" dirty="0"/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251520" y="2420888"/>
            <a:ext cx="3456384" cy="28803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s-ES" sz="2600" b="1" dirty="0" smtClean="0">
                <a:solidFill>
                  <a:schemeClr val="tx2"/>
                </a:solidFill>
              </a:rPr>
              <a:t>España</a:t>
            </a:r>
            <a:r>
              <a:rPr lang="es-ES" sz="2600" dirty="0" smtClean="0"/>
              <a:t> se sitúa por encima de la </a:t>
            </a:r>
            <a:r>
              <a:rPr lang="es-ES" sz="2600" b="1" dirty="0">
                <a:solidFill>
                  <a:schemeClr val="tx2"/>
                </a:solidFill>
              </a:rPr>
              <a:t>OCDE</a:t>
            </a:r>
            <a:r>
              <a:rPr lang="es-ES" sz="2600" dirty="0" smtClean="0"/>
              <a:t> y de países como </a:t>
            </a:r>
            <a:r>
              <a:rPr lang="es-ES" sz="2600" b="1" dirty="0" smtClean="0">
                <a:solidFill>
                  <a:schemeClr val="tx2"/>
                </a:solidFill>
              </a:rPr>
              <a:t>Italia</a:t>
            </a:r>
            <a:r>
              <a:rPr lang="es-ES" sz="2600" dirty="0" smtClean="0"/>
              <a:t>, </a:t>
            </a:r>
            <a:r>
              <a:rPr lang="es-ES" sz="2600" b="1" dirty="0" smtClean="0">
                <a:solidFill>
                  <a:schemeClr val="tx2"/>
                </a:solidFill>
              </a:rPr>
              <a:t>Dinamarca, Japón o</a:t>
            </a:r>
            <a:r>
              <a:rPr lang="es-ES" sz="2600" dirty="0" smtClean="0"/>
              <a:t> </a:t>
            </a:r>
            <a:r>
              <a:rPr lang="es-ES" sz="2600" b="1" dirty="0">
                <a:solidFill>
                  <a:schemeClr val="tx2"/>
                </a:solidFill>
              </a:rPr>
              <a:t>Alemania</a:t>
            </a:r>
            <a:r>
              <a:rPr lang="es-ES" sz="2600" dirty="0" smtClean="0"/>
              <a:t> en motivación extrínseca por las ciencias.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54000" y="3096000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554000" y="1180800"/>
            <a:ext cx="4590000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5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68144" y="24148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Preguntas-PISA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" y="980728"/>
            <a:ext cx="4355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Correr en un día de calor</a:t>
            </a:r>
            <a:endParaRPr lang="es-ES" sz="2700" dirty="0"/>
          </a:p>
        </p:txBody>
      </p:sp>
      <p:pic>
        <p:nvPicPr>
          <p:cNvPr id="6" name="5 Imagen" descr="C:\Users\emilio.titos\Desktop\Captur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95" y="1844824"/>
            <a:ext cx="5693410" cy="426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2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467544" y="1700808"/>
            <a:ext cx="8208912" cy="15121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Evalúa el rendimiento en </a:t>
            </a:r>
            <a:r>
              <a:rPr lang="es-ES" sz="2600" b="1" dirty="0" smtClean="0">
                <a:solidFill>
                  <a:schemeClr val="tx2"/>
                </a:solidFill>
              </a:rPr>
              <a:t>Lectura, Matemáticas y Ciencias </a:t>
            </a:r>
            <a:r>
              <a:rPr lang="es-ES" sz="2600" dirty="0" smtClean="0"/>
              <a:t>de los alumnos de 15 años cada tres años.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Evalúa lo que los alumnos saben y son capaces de hacer.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6362446" y="4228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Características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34063"/>
              </p:ext>
            </p:extLst>
          </p:nvPr>
        </p:nvGraphicFramePr>
        <p:xfrm>
          <a:off x="1979712" y="3933056"/>
          <a:ext cx="5040561" cy="1224000"/>
        </p:xfrm>
        <a:graphic>
          <a:graphicData uri="http://schemas.openxmlformats.org/drawingml/2006/table">
            <a:tbl>
              <a:tblPr/>
              <a:tblGrid>
                <a:gridCol w="1680187"/>
                <a:gridCol w="1680187"/>
                <a:gridCol w="1680187"/>
              </a:tblGrid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Alumnos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Centros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España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37.205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OCDE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248.620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9.370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Total Internacional</a:t>
                      </a:r>
                      <a:endParaRPr lang="es-ES" sz="16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535.791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18.541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7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68144" y="24148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Preguntas-PISA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" y="980728"/>
            <a:ext cx="4355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Corren en un día de calor</a:t>
            </a:r>
            <a:endParaRPr lang="es-ES" sz="2700" dirty="0"/>
          </a:p>
        </p:txBody>
      </p:sp>
      <p:pic>
        <p:nvPicPr>
          <p:cNvPr id="8" name="7 Imagen" descr="C:\Users\emilio.titos\Desktop\Captur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800000"/>
            <a:ext cx="5770245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68144" y="24148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Preguntas-PISA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" y="980728"/>
            <a:ext cx="4355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Corren en un día de calor</a:t>
            </a:r>
            <a:endParaRPr lang="es-ES" sz="2700" dirty="0"/>
          </a:p>
        </p:txBody>
      </p:sp>
      <p:pic>
        <p:nvPicPr>
          <p:cNvPr id="6" name="5 Imagen" descr="C:\Users\emilio.titos\Desktop\Captur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800000"/>
            <a:ext cx="5805805" cy="435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68144" y="24148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Preguntas-PISA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" y="980728"/>
            <a:ext cx="4355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/>
              <a:t>Corren en un día de calor</a:t>
            </a:r>
            <a:endParaRPr lang="es-ES" sz="2700" dirty="0"/>
          </a:p>
        </p:txBody>
      </p:sp>
      <p:pic>
        <p:nvPicPr>
          <p:cNvPr id="8" name="7 Imagen" descr="C:\Users\emilio.titos\Desktop\Captur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800000"/>
            <a:ext cx="5969000" cy="445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5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17676" y="295172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9136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362446" y="4228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PISA-Lectura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980728"/>
            <a:ext cx="4920001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0" y="908720"/>
            <a:ext cx="4571999" cy="56228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España con </a:t>
            </a:r>
            <a:r>
              <a:rPr lang="es-ES" sz="2600" b="1" dirty="0" smtClean="0">
                <a:solidFill>
                  <a:schemeClr val="tx2"/>
                </a:solidFill>
              </a:rPr>
              <a:t>496 puntos</a:t>
            </a:r>
            <a:r>
              <a:rPr lang="es-ES" sz="2600" dirty="0" smtClean="0"/>
              <a:t>, se </a:t>
            </a:r>
            <a:r>
              <a:rPr lang="es-ES" sz="2600" dirty="0"/>
              <a:t>sitúa </a:t>
            </a:r>
            <a:r>
              <a:rPr lang="es-ES" sz="2600" b="1" dirty="0">
                <a:solidFill>
                  <a:schemeClr val="tx2"/>
                </a:solidFill>
              </a:rPr>
              <a:t>por encima </a:t>
            </a:r>
            <a:r>
              <a:rPr lang="es-ES" sz="2600" b="1" dirty="0" smtClean="0">
                <a:solidFill>
                  <a:schemeClr val="tx2"/>
                </a:solidFill>
              </a:rPr>
              <a:t>de la OCDE (493 puntos).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/>
              <a:t>Los </a:t>
            </a:r>
            <a:r>
              <a:rPr lang="es-ES" sz="2600" b="1" dirty="0">
                <a:solidFill>
                  <a:schemeClr val="tx2"/>
                </a:solidFill>
              </a:rPr>
              <a:t>mejores resultados </a:t>
            </a:r>
            <a:r>
              <a:rPr lang="es-ES" sz="2600" dirty="0"/>
              <a:t>los han </a:t>
            </a:r>
            <a:r>
              <a:rPr lang="es-ES" sz="2600" dirty="0" smtClean="0"/>
              <a:t>logrado </a:t>
            </a:r>
            <a:r>
              <a:rPr lang="es-ES" sz="2600" b="1" dirty="0" smtClean="0">
                <a:solidFill>
                  <a:schemeClr val="tx2"/>
                </a:solidFill>
              </a:rPr>
              <a:t>Canadá,</a:t>
            </a:r>
            <a:r>
              <a:rPr lang="es-ES" sz="2600" dirty="0" smtClean="0"/>
              <a:t> </a:t>
            </a:r>
            <a:r>
              <a:rPr lang="es-ES" sz="2600" b="1" dirty="0" smtClean="0">
                <a:solidFill>
                  <a:schemeClr val="tx2"/>
                </a:solidFill>
              </a:rPr>
              <a:t>Finlandia e Irlanda.</a:t>
            </a:r>
            <a:endParaRPr lang="es-ES" sz="26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España se encuentra al mismo nivel que </a:t>
            </a:r>
            <a:r>
              <a:rPr lang="es-ES" sz="2600" b="1" dirty="0">
                <a:solidFill>
                  <a:schemeClr val="tx2"/>
                </a:solidFill>
              </a:rPr>
              <a:t>Suecia</a:t>
            </a:r>
            <a:r>
              <a:rPr lang="es-ES" sz="2600" dirty="0" smtClean="0"/>
              <a:t>, </a:t>
            </a:r>
            <a:r>
              <a:rPr lang="es-ES" sz="2600" b="1" dirty="0">
                <a:solidFill>
                  <a:schemeClr val="tx2"/>
                </a:solidFill>
              </a:rPr>
              <a:t>Dinamarca</a:t>
            </a:r>
            <a:r>
              <a:rPr lang="es-ES" sz="2600" dirty="0" smtClean="0"/>
              <a:t>, </a:t>
            </a:r>
            <a:r>
              <a:rPr lang="es-ES" sz="2600" b="1" dirty="0">
                <a:solidFill>
                  <a:schemeClr val="tx2"/>
                </a:solidFill>
              </a:rPr>
              <a:t>Francia</a:t>
            </a:r>
            <a:r>
              <a:rPr lang="es-ES" sz="2600" dirty="0" smtClean="0"/>
              <a:t> y </a:t>
            </a:r>
            <a:r>
              <a:rPr lang="es-ES" sz="2600" b="1" dirty="0">
                <a:solidFill>
                  <a:schemeClr val="tx2"/>
                </a:solidFill>
              </a:rPr>
              <a:t>Reino Unido</a:t>
            </a:r>
            <a:r>
              <a:rPr lang="es-ES" sz="2600" dirty="0" smtClean="0"/>
              <a:t>, entre otros.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Y por encima de </a:t>
            </a:r>
            <a:r>
              <a:rPr lang="es-ES" sz="2600" b="1" dirty="0">
                <a:solidFill>
                  <a:schemeClr val="tx2"/>
                </a:solidFill>
              </a:rPr>
              <a:t>Italia</a:t>
            </a:r>
            <a:r>
              <a:rPr lang="es-ES" sz="2600" dirty="0" smtClean="0"/>
              <a:t>, </a:t>
            </a:r>
            <a:r>
              <a:rPr lang="es-ES" sz="2600" b="1" dirty="0">
                <a:solidFill>
                  <a:schemeClr val="tx2"/>
                </a:solidFill>
              </a:rPr>
              <a:t>Austria</a:t>
            </a:r>
            <a:r>
              <a:rPr lang="es-ES" sz="2600" dirty="0" smtClean="0"/>
              <a:t> e </a:t>
            </a:r>
            <a:r>
              <a:rPr lang="es-ES" sz="2600" b="1" dirty="0">
                <a:solidFill>
                  <a:schemeClr val="tx2"/>
                </a:solidFill>
              </a:rPr>
              <a:t>Islandia</a:t>
            </a:r>
            <a:r>
              <a:rPr lang="es-ES" sz="2600" dirty="0" smtClean="0"/>
              <a:t>, entre otros.</a:t>
            </a:r>
          </a:p>
          <a:p>
            <a:pPr marL="0" indent="0">
              <a:spcBef>
                <a:spcPts val="1200"/>
              </a:spcBef>
              <a:buNone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427984" y="6066000"/>
            <a:ext cx="471601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427984" y="3861048"/>
            <a:ext cx="471601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0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-1" y="1844824"/>
            <a:ext cx="4499993" cy="3384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chemeClr val="tx2"/>
                </a:solidFill>
              </a:rPr>
              <a:t>Castilla y León</a:t>
            </a:r>
            <a:r>
              <a:rPr lang="es-ES" sz="2600" dirty="0" smtClean="0"/>
              <a:t>, </a:t>
            </a:r>
            <a:r>
              <a:rPr lang="es-ES" sz="2600" b="1" dirty="0">
                <a:solidFill>
                  <a:schemeClr val="tx2"/>
                </a:solidFill>
              </a:rPr>
              <a:t>Madrid</a:t>
            </a:r>
            <a:r>
              <a:rPr lang="es-ES" sz="2600" dirty="0" smtClean="0"/>
              <a:t>, </a:t>
            </a:r>
            <a:r>
              <a:rPr lang="es-ES" sz="2600" b="1" dirty="0">
                <a:solidFill>
                  <a:schemeClr val="tx2"/>
                </a:solidFill>
              </a:rPr>
              <a:t>Navarra</a:t>
            </a:r>
            <a:r>
              <a:rPr lang="es-ES" sz="2600" dirty="0" smtClean="0"/>
              <a:t> y </a:t>
            </a:r>
            <a:r>
              <a:rPr lang="es-ES" sz="2600" b="1" dirty="0">
                <a:solidFill>
                  <a:schemeClr val="tx2"/>
                </a:solidFill>
              </a:rPr>
              <a:t>Galicia</a:t>
            </a:r>
            <a:r>
              <a:rPr lang="es-ES" sz="2600" dirty="0" smtClean="0"/>
              <a:t> tienen puntuación </a:t>
            </a:r>
            <a:r>
              <a:rPr lang="es-ES" sz="2600" dirty="0"/>
              <a:t>p</a:t>
            </a:r>
            <a:r>
              <a:rPr lang="es-ES" sz="2600" dirty="0" smtClean="0"/>
              <a:t>or encima de España y la OCDE.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Sólo </a:t>
            </a:r>
            <a:r>
              <a:rPr lang="es-ES" sz="2600" b="1" dirty="0">
                <a:solidFill>
                  <a:schemeClr val="tx2"/>
                </a:solidFill>
              </a:rPr>
              <a:t>Canarias</a:t>
            </a:r>
            <a:r>
              <a:rPr lang="es-ES" sz="2600" dirty="0" smtClean="0"/>
              <a:t>, </a:t>
            </a:r>
            <a:r>
              <a:rPr lang="es-ES" sz="2600" b="1" dirty="0">
                <a:solidFill>
                  <a:schemeClr val="tx2"/>
                </a:solidFill>
              </a:rPr>
              <a:t>Andalucía</a:t>
            </a:r>
            <a:r>
              <a:rPr lang="es-ES" sz="2600" dirty="0" smtClean="0"/>
              <a:t> y </a:t>
            </a:r>
            <a:r>
              <a:rPr lang="es-ES" sz="2600" b="1" dirty="0">
                <a:solidFill>
                  <a:schemeClr val="tx2"/>
                </a:solidFill>
              </a:rPr>
              <a:t>Extremadura</a:t>
            </a:r>
            <a:r>
              <a:rPr lang="es-ES" sz="2600" dirty="0" smtClean="0"/>
              <a:t> tienen resultados significativos por debajo de España y OCDE.</a:t>
            </a:r>
            <a:endParaRPr lang="es-ES" dirty="0"/>
          </a:p>
        </p:txBody>
      </p:sp>
      <p:pic>
        <p:nvPicPr>
          <p:cNvPr id="1026" name="Picture 2" descr="V:\PISA\8-PISA-2015-MS-Informes\2-National Report España\Prensa PISA\1.b Lectura CC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1700808"/>
            <a:ext cx="4932000" cy="39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362446" y="4228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PISA-Lectura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2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362446" y="4228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PISA-Lectura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-1" y="1484784"/>
            <a:ext cx="9036495" cy="23042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chemeClr val="tx2"/>
                </a:solidFill>
              </a:rPr>
              <a:t>España con </a:t>
            </a:r>
            <a:r>
              <a:rPr lang="es-ES" sz="2600" b="1" dirty="0" smtClean="0">
                <a:solidFill>
                  <a:schemeClr val="tx2"/>
                </a:solidFill>
              </a:rPr>
              <a:t>16% </a:t>
            </a:r>
            <a:r>
              <a:rPr lang="es-ES" sz="2600" dirty="0"/>
              <a:t>de alumnos rezagados, se sitúa entre los países con menos alumnos en este nivel</a:t>
            </a:r>
            <a:r>
              <a:rPr lang="es-ES" sz="2600" b="1" dirty="0">
                <a:solidFill>
                  <a:schemeClr val="tx2"/>
                </a:solidFill>
              </a:rPr>
              <a:t> y </a:t>
            </a:r>
            <a:r>
              <a:rPr lang="es-ES" sz="2600" b="1" dirty="0" smtClean="0">
                <a:solidFill>
                  <a:schemeClr val="tx2"/>
                </a:solidFill>
              </a:rPr>
              <a:t>4 puntos porcentuales menos </a:t>
            </a:r>
            <a:r>
              <a:rPr lang="es-ES" sz="2600" b="1" dirty="0">
                <a:solidFill>
                  <a:schemeClr val="tx2"/>
                </a:solidFill>
              </a:rPr>
              <a:t>que la </a:t>
            </a:r>
            <a:r>
              <a:rPr lang="es-ES" sz="2600" b="1" dirty="0" smtClean="0">
                <a:solidFill>
                  <a:schemeClr val="tx2"/>
                </a:solidFill>
              </a:rPr>
              <a:t>OCDE (20%). </a:t>
            </a:r>
            <a:endParaRPr lang="es-ES" sz="26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chemeClr val="tx2"/>
                </a:solidFill>
              </a:rPr>
              <a:t>La </a:t>
            </a:r>
            <a:r>
              <a:rPr lang="es-ES" sz="2600" b="1" dirty="0" smtClean="0">
                <a:solidFill>
                  <a:schemeClr val="tx2"/>
                </a:solidFill>
              </a:rPr>
              <a:t>OCDE(8%) tiene casi el 2% </a:t>
            </a:r>
            <a:r>
              <a:rPr lang="es-ES" sz="2600" dirty="0" smtClean="0"/>
              <a:t>de alumnos excelentes más </a:t>
            </a:r>
            <a:r>
              <a:rPr lang="es-ES" sz="2600" dirty="0"/>
              <a:t>que</a:t>
            </a:r>
            <a:r>
              <a:rPr lang="es-ES" sz="2600" b="1" dirty="0" smtClean="0">
                <a:solidFill>
                  <a:schemeClr val="tx2"/>
                </a:solidFill>
              </a:rPr>
              <a:t> España (6%).</a:t>
            </a: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5122" name="Picture 2" descr="V:\PISA\8-PISA-2015-MS-Informes\2-National Report España\Prensa PISA\10.a Niveles inferiores y superiores Lec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67175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PISA-Matemáticas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980728"/>
            <a:ext cx="4919999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0" y="908720"/>
            <a:ext cx="4571999" cy="56228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España con </a:t>
            </a:r>
            <a:r>
              <a:rPr lang="es-ES" sz="2600" b="1" dirty="0" smtClean="0">
                <a:solidFill>
                  <a:schemeClr val="tx2"/>
                </a:solidFill>
              </a:rPr>
              <a:t>486 puntos</a:t>
            </a:r>
            <a:r>
              <a:rPr lang="es-ES" sz="2600" dirty="0" smtClean="0"/>
              <a:t>, se </a:t>
            </a:r>
            <a:r>
              <a:rPr lang="es-ES" sz="2600" dirty="0"/>
              <a:t>sitúa </a:t>
            </a:r>
            <a:r>
              <a:rPr lang="es-ES" sz="2600" b="1" dirty="0" smtClean="0">
                <a:solidFill>
                  <a:schemeClr val="tx2"/>
                </a:solidFill>
              </a:rPr>
              <a:t>al nivel de la OCDE (490 puntos).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/>
              <a:t>Los </a:t>
            </a:r>
            <a:r>
              <a:rPr lang="es-ES" sz="2600" b="1" dirty="0">
                <a:solidFill>
                  <a:schemeClr val="tx2"/>
                </a:solidFill>
              </a:rPr>
              <a:t>mejores resultados </a:t>
            </a:r>
            <a:r>
              <a:rPr lang="es-ES" sz="2600" dirty="0"/>
              <a:t>los han </a:t>
            </a:r>
            <a:r>
              <a:rPr lang="es-ES" sz="2600" dirty="0" smtClean="0"/>
              <a:t>logrado </a:t>
            </a:r>
            <a:r>
              <a:rPr lang="es-ES" sz="2600" b="1" dirty="0" smtClean="0">
                <a:solidFill>
                  <a:schemeClr val="tx2"/>
                </a:solidFill>
              </a:rPr>
              <a:t>Japón,</a:t>
            </a:r>
            <a:r>
              <a:rPr lang="es-ES" sz="2600" dirty="0" smtClean="0"/>
              <a:t> </a:t>
            </a:r>
            <a:r>
              <a:rPr lang="es-ES" sz="2600" b="1" dirty="0" smtClean="0">
                <a:solidFill>
                  <a:schemeClr val="tx2"/>
                </a:solidFill>
              </a:rPr>
              <a:t>Corea del Sur y Suiza.</a:t>
            </a:r>
            <a:endParaRPr lang="es-ES" sz="26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España se encuentra al mismo nivel que </a:t>
            </a:r>
            <a:r>
              <a:rPr lang="es-ES" sz="2600" b="1" dirty="0" smtClean="0">
                <a:solidFill>
                  <a:schemeClr val="tx2"/>
                </a:solidFill>
              </a:rPr>
              <a:t>Italia, Islandia y Luxemburgo</a:t>
            </a:r>
            <a:r>
              <a:rPr lang="es-ES" sz="2600" dirty="0" smtClean="0"/>
              <a:t>, entre otros.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Y por encima de </a:t>
            </a:r>
            <a:r>
              <a:rPr lang="es-ES" sz="2600" b="1" dirty="0" smtClean="0">
                <a:solidFill>
                  <a:schemeClr val="tx2"/>
                </a:solidFill>
              </a:rPr>
              <a:t>Hungría</a:t>
            </a:r>
            <a:r>
              <a:rPr lang="es-ES" sz="2600" dirty="0" smtClean="0"/>
              <a:t>, </a:t>
            </a:r>
            <a:r>
              <a:rPr lang="es-ES" sz="2600" b="1" dirty="0" smtClean="0">
                <a:solidFill>
                  <a:schemeClr val="tx2"/>
                </a:solidFill>
              </a:rPr>
              <a:t>Eslovaquia y EEUU</a:t>
            </a:r>
            <a:r>
              <a:rPr lang="es-ES" sz="2600" dirty="0" smtClean="0"/>
              <a:t>, entre otros.</a:t>
            </a:r>
          </a:p>
          <a:p>
            <a:pPr marL="0" indent="0">
              <a:spcBef>
                <a:spcPts val="1200"/>
              </a:spcBef>
              <a:buNone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427984" y="6066000"/>
            <a:ext cx="471601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427984" y="4392000"/>
            <a:ext cx="471601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82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-1" y="1844824"/>
            <a:ext cx="4499993" cy="3384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chemeClr val="tx2"/>
                </a:solidFill>
              </a:rPr>
              <a:t>Navarra, Castilla </a:t>
            </a:r>
            <a:r>
              <a:rPr lang="es-ES" sz="2600" b="1" dirty="0">
                <a:solidFill>
                  <a:schemeClr val="tx2"/>
                </a:solidFill>
              </a:rPr>
              <a:t>y </a:t>
            </a:r>
            <a:r>
              <a:rPr lang="es-ES" sz="2600" b="1" dirty="0" smtClean="0">
                <a:solidFill>
                  <a:schemeClr val="tx2"/>
                </a:solidFill>
              </a:rPr>
              <a:t>León, La Rioja</a:t>
            </a:r>
            <a:r>
              <a:rPr lang="es-ES" sz="2600" dirty="0" smtClean="0"/>
              <a:t> y </a:t>
            </a:r>
            <a:r>
              <a:rPr lang="es-ES" sz="2600" b="1" dirty="0" smtClean="0">
                <a:solidFill>
                  <a:schemeClr val="tx2"/>
                </a:solidFill>
              </a:rPr>
              <a:t>Madrid </a:t>
            </a:r>
            <a:r>
              <a:rPr lang="es-ES" sz="2600" dirty="0" smtClean="0"/>
              <a:t>tienen puntuación </a:t>
            </a:r>
            <a:r>
              <a:rPr lang="es-ES" sz="2600" dirty="0"/>
              <a:t>p</a:t>
            </a:r>
            <a:r>
              <a:rPr lang="es-ES" sz="2600" dirty="0" smtClean="0"/>
              <a:t>or encima de España y la OCDE.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Sólo </a:t>
            </a:r>
            <a:r>
              <a:rPr lang="es-ES" sz="2600" b="1" dirty="0" smtClean="0">
                <a:solidFill>
                  <a:schemeClr val="tx2"/>
                </a:solidFill>
              </a:rPr>
              <a:t>Extremadura, Murcia, Andalucía y Canarias </a:t>
            </a:r>
            <a:r>
              <a:rPr lang="es-ES" sz="2600" dirty="0" smtClean="0"/>
              <a:t>tienen resultados significativos por debajo de España y OCDE.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001" y="1700808"/>
            <a:ext cx="4931998" cy="39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PISA-Matemáticas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PISA-Matemáticas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0" y="1664804"/>
            <a:ext cx="9143999" cy="1548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chemeClr val="tx2"/>
                </a:solidFill>
              </a:rPr>
              <a:t>España con </a:t>
            </a:r>
            <a:r>
              <a:rPr lang="es-ES" sz="2600" b="1" dirty="0" smtClean="0">
                <a:solidFill>
                  <a:schemeClr val="tx2"/>
                </a:solidFill>
              </a:rPr>
              <a:t>22% </a:t>
            </a:r>
            <a:r>
              <a:rPr lang="es-ES" sz="2600" dirty="0"/>
              <a:t>de alumnos rezagados, se sitúa </a:t>
            </a:r>
            <a:r>
              <a:rPr lang="es-ES" sz="2600" dirty="0" smtClean="0"/>
              <a:t>un </a:t>
            </a:r>
            <a:r>
              <a:rPr lang="es-ES" sz="2600" b="1" dirty="0" smtClean="0">
                <a:solidFill>
                  <a:schemeClr val="tx2"/>
                </a:solidFill>
              </a:rPr>
              <a:t>1 punto porcentual</a:t>
            </a:r>
            <a:r>
              <a:rPr lang="es-ES" sz="2600" dirty="0" smtClean="0"/>
              <a:t> por debajo de la</a:t>
            </a:r>
            <a:r>
              <a:rPr lang="es-ES" sz="2600" b="1" dirty="0" smtClean="0">
                <a:solidFill>
                  <a:schemeClr val="tx2"/>
                </a:solidFill>
              </a:rPr>
              <a:t> OCDE(23%). </a:t>
            </a:r>
            <a:endParaRPr lang="es-ES" sz="26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chemeClr val="tx2"/>
                </a:solidFill>
              </a:rPr>
              <a:t>La </a:t>
            </a:r>
            <a:r>
              <a:rPr lang="es-ES" sz="2600" b="1" dirty="0" smtClean="0">
                <a:solidFill>
                  <a:schemeClr val="tx2"/>
                </a:solidFill>
              </a:rPr>
              <a:t>OCDE tiene 4% </a:t>
            </a:r>
            <a:r>
              <a:rPr lang="es-ES" sz="2600" dirty="0"/>
              <a:t>más de alumnos excelentes que</a:t>
            </a:r>
            <a:r>
              <a:rPr lang="es-ES" sz="2600" b="1" dirty="0" smtClean="0">
                <a:solidFill>
                  <a:schemeClr val="tx2"/>
                </a:solidFill>
              </a:rPr>
              <a:t> España.</a:t>
            </a: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6146" name="Picture 2" descr="V:\PISA\8-PISA-2015-MS-Informes\2-National Report España\Prensa PISA\10.b Niveles inferiores y superiores Matemátic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68144" y="42284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PISA-Ciencias Resultados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980728"/>
            <a:ext cx="4919999" cy="59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0" y="908720"/>
            <a:ext cx="4571999" cy="56228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España tiene los mismos puntos que la OCDE </a:t>
            </a:r>
            <a:r>
              <a:rPr lang="es-ES" sz="2600" b="1" dirty="0" smtClean="0">
                <a:solidFill>
                  <a:schemeClr val="tx2"/>
                </a:solidFill>
              </a:rPr>
              <a:t>(493).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/>
              <a:t>Los </a:t>
            </a:r>
            <a:r>
              <a:rPr lang="es-ES" sz="2600" b="1" dirty="0">
                <a:solidFill>
                  <a:schemeClr val="tx2"/>
                </a:solidFill>
              </a:rPr>
              <a:t>mejores resultados </a:t>
            </a:r>
            <a:r>
              <a:rPr lang="es-ES" sz="2600" dirty="0"/>
              <a:t>los han </a:t>
            </a:r>
            <a:r>
              <a:rPr lang="es-ES" sz="2600" dirty="0" smtClean="0"/>
              <a:t>logrado </a:t>
            </a:r>
            <a:r>
              <a:rPr lang="es-ES" sz="2600" b="1" dirty="0" smtClean="0">
                <a:solidFill>
                  <a:schemeClr val="tx2"/>
                </a:solidFill>
              </a:rPr>
              <a:t>Japón,</a:t>
            </a:r>
            <a:r>
              <a:rPr lang="es-ES" sz="2600" dirty="0" smtClean="0"/>
              <a:t> </a:t>
            </a:r>
            <a:r>
              <a:rPr lang="es-ES" sz="2600" b="1" dirty="0" smtClean="0">
                <a:solidFill>
                  <a:schemeClr val="tx2"/>
                </a:solidFill>
              </a:rPr>
              <a:t>Estonia y Finlandia.</a:t>
            </a:r>
            <a:endParaRPr lang="es-ES" sz="26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España se encuentra al mismo nivel que </a:t>
            </a:r>
            <a:r>
              <a:rPr lang="es-ES" sz="2600" b="1" dirty="0" smtClean="0">
                <a:solidFill>
                  <a:schemeClr val="tx2"/>
                </a:solidFill>
              </a:rPr>
              <a:t>EEUU, Francia y Suecia</a:t>
            </a:r>
            <a:r>
              <a:rPr lang="es-ES" sz="2600" dirty="0" smtClean="0"/>
              <a:t>, entre otros.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600" dirty="0" smtClean="0"/>
              <a:t>Y por encima de </a:t>
            </a:r>
            <a:r>
              <a:rPr lang="es-ES" sz="2600" b="1" dirty="0">
                <a:solidFill>
                  <a:schemeClr val="tx2"/>
                </a:solidFill>
              </a:rPr>
              <a:t>I</a:t>
            </a:r>
            <a:r>
              <a:rPr lang="es-ES" sz="2600" b="1" dirty="0" smtClean="0">
                <a:solidFill>
                  <a:schemeClr val="tx2"/>
                </a:solidFill>
              </a:rPr>
              <a:t>talia, Hungría</a:t>
            </a:r>
            <a:r>
              <a:rPr lang="es-ES" sz="2600" dirty="0" smtClean="0"/>
              <a:t> e </a:t>
            </a:r>
            <a:r>
              <a:rPr lang="es-ES" sz="2600" b="1" dirty="0" smtClean="0">
                <a:solidFill>
                  <a:schemeClr val="tx2"/>
                </a:solidFill>
              </a:rPr>
              <a:t>Islandia</a:t>
            </a:r>
            <a:r>
              <a:rPr lang="es-ES" sz="2600" dirty="0" smtClean="0"/>
              <a:t>, entre otros.</a:t>
            </a:r>
          </a:p>
          <a:p>
            <a:pPr marL="0" indent="0">
              <a:spcBef>
                <a:spcPts val="1200"/>
              </a:spcBef>
              <a:buNone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427984" y="6066000"/>
            <a:ext cx="471601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427984" y="4248000"/>
            <a:ext cx="471601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82B9"/>
      </a:accent1>
      <a:accent2>
        <a:srgbClr val="E0400A"/>
      </a:accent2>
      <a:accent3>
        <a:srgbClr val="008000"/>
      </a:accent3>
      <a:accent4>
        <a:srgbClr val="CFD0D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754</Words>
  <Application>Microsoft Macintosh PowerPoint</Application>
  <PresentationFormat>Presentación en pantalla (4:3)</PresentationFormat>
  <Paragraphs>82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Diseño personalizado</vt:lpstr>
      <vt:lpstr>1_Diseño personalizado</vt:lpstr>
      <vt:lpstr>4_Tema de Office</vt:lpstr>
      <vt:lpstr>Resultados del Programa para la Evaluación Internacional de los Alumnos PISA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INEE (MECD)</dc:creator>
  <cp:lastModifiedBy>Adolfo Torrecilla</cp:lastModifiedBy>
  <cp:revision>129</cp:revision>
  <dcterms:created xsi:type="dcterms:W3CDTF">2014-04-21T14:43:09Z</dcterms:created>
  <dcterms:modified xsi:type="dcterms:W3CDTF">2016-12-07T09:16:16Z</dcterms:modified>
</cp:coreProperties>
</file>