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7" r:id="rId6"/>
    <p:sldId id="288" r:id="rId7"/>
    <p:sldId id="260" r:id="rId8"/>
    <p:sldId id="263" r:id="rId9"/>
    <p:sldId id="289" r:id="rId10"/>
    <p:sldId id="262" r:id="rId11"/>
    <p:sldId id="28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843" autoAdjust="0"/>
  </p:normalViewPr>
  <p:slideViewPr>
    <p:cSldViewPr>
      <p:cViewPr varScale="1">
        <p:scale>
          <a:sx n="70" d="100"/>
          <a:sy n="70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C1FD95-AC50-4BCF-A3C9-87A6931C84ED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FAC5C220-DB10-457D-A946-8781EE66FB57}">
      <dgm:prSet phldrT="[Texto]" custT="1"/>
      <dgm:spPr/>
      <dgm:t>
        <a:bodyPr/>
        <a:lstStyle/>
        <a:p>
          <a:r>
            <a:rPr lang="es-ES" sz="4800" dirty="0" smtClean="0">
              <a:latin typeface="Agency FB" panose="020B0503020202020204" pitchFamily="34" charset="0"/>
            </a:rPr>
            <a:t>Objetivos del PLAN</a:t>
          </a:r>
          <a:endParaRPr lang="es-ES" sz="4800" dirty="0">
            <a:latin typeface="Agency FB" panose="020B0503020202020204" pitchFamily="34" charset="0"/>
          </a:endParaRPr>
        </a:p>
      </dgm:t>
    </dgm:pt>
    <dgm:pt modelId="{60C54489-6B12-4B5F-A29B-ABAC94811180}" type="parTrans" cxnId="{AA6EC7AF-A1E3-4699-BA14-AA5DC695ABF4}">
      <dgm:prSet/>
      <dgm:spPr/>
      <dgm:t>
        <a:bodyPr/>
        <a:lstStyle/>
        <a:p>
          <a:endParaRPr lang="es-ES" sz="1800">
            <a:latin typeface="Agency FB" panose="020B0503020202020204" pitchFamily="34" charset="0"/>
          </a:endParaRPr>
        </a:p>
      </dgm:t>
    </dgm:pt>
    <dgm:pt modelId="{1511B7ED-5293-4DE3-BAE6-B28B24A131B4}" type="sibTrans" cxnId="{AA6EC7AF-A1E3-4699-BA14-AA5DC695ABF4}">
      <dgm:prSet/>
      <dgm:spPr/>
      <dgm:t>
        <a:bodyPr/>
        <a:lstStyle/>
        <a:p>
          <a:endParaRPr lang="es-ES" sz="1800">
            <a:latin typeface="Agency FB" panose="020B0503020202020204" pitchFamily="34" charset="0"/>
          </a:endParaRPr>
        </a:p>
      </dgm:t>
    </dgm:pt>
    <dgm:pt modelId="{D301F9DB-E162-4524-A7A4-65E9CD63F353}">
      <dgm:prSet phldrT="[Texto]" custT="1"/>
      <dgm:spPr/>
      <dgm:t>
        <a:bodyPr/>
        <a:lstStyle/>
        <a:p>
          <a:r>
            <a:rPr lang="es-ES" sz="2400" dirty="0" smtClean="0">
              <a:latin typeface="Agency FB" panose="020B0503020202020204" pitchFamily="34" charset="0"/>
            </a:rPr>
            <a:t>MARCO DE COOPERACION ENTRE MINISTERIOS</a:t>
          </a:r>
          <a:endParaRPr lang="es-ES" sz="2400" dirty="0">
            <a:latin typeface="Agency FB" panose="020B0503020202020204" pitchFamily="34" charset="0"/>
          </a:endParaRPr>
        </a:p>
      </dgm:t>
    </dgm:pt>
    <dgm:pt modelId="{224536DF-1177-4DEE-8AA3-BD6027071FF0}" type="parTrans" cxnId="{D96324FC-DFE7-4160-A8E7-11D47CBDE255}">
      <dgm:prSet/>
      <dgm:spPr/>
      <dgm:t>
        <a:bodyPr/>
        <a:lstStyle/>
        <a:p>
          <a:endParaRPr lang="es-ES" sz="1800">
            <a:latin typeface="Agency FB" panose="020B0503020202020204" pitchFamily="34" charset="0"/>
          </a:endParaRPr>
        </a:p>
      </dgm:t>
    </dgm:pt>
    <dgm:pt modelId="{6F78C922-CB50-4DB7-B4DA-9650D6692317}" type="sibTrans" cxnId="{D96324FC-DFE7-4160-A8E7-11D47CBDE255}">
      <dgm:prSet/>
      <dgm:spPr/>
      <dgm:t>
        <a:bodyPr/>
        <a:lstStyle/>
        <a:p>
          <a:endParaRPr lang="es-ES" sz="1800">
            <a:latin typeface="Agency FB" panose="020B0503020202020204" pitchFamily="34" charset="0"/>
          </a:endParaRPr>
        </a:p>
      </dgm:t>
    </dgm:pt>
    <dgm:pt modelId="{1E817518-26C4-490E-BCDB-3F2584AC61D2}">
      <dgm:prSet phldrT="[Texto]" custT="1"/>
      <dgm:spPr/>
      <dgm:t>
        <a:bodyPr/>
        <a:lstStyle/>
        <a:p>
          <a:r>
            <a:rPr lang="es-ES" sz="2400" dirty="0" smtClean="0">
              <a:latin typeface="Agency FB" panose="020B0503020202020204" pitchFamily="34" charset="0"/>
            </a:rPr>
            <a:t>INTEGRAR ACTUACIONES DE LAS CCAA</a:t>
          </a:r>
          <a:endParaRPr lang="es-ES" sz="2400" dirty="0">
            <a:latin typeface="Agency FB" panose="020B0503020202020204" pitchFamily="34" charset="0"/>
          </a:endParaRPr>
        </a:p>
      </dgm:t>
    </dgm:pt>
    <dgm:pt modelId="{353D1A19-99B4-430B-8E95-9D18D1362575}" type="parTrans" cxnId="{43488F92-4A4B-4A9F-80F7-011E905AA969}">
      <dgm:prSet/>
      <dgm:spPr/>
      <dgm:t>
        <a:bodyPr/>
        <a:lstStyle/>
        <a:p>
          <a:endParaRPr lang="es-ES"/>
        </a:p>
      </dgm:t>
    </dgm:pt>
    <dgm:pt modelId="{BB5373EC-65A0-4B11-9830-5656737CC9BB}" type="sibTrans" cxnId="{43488F92-4A4B-4A9F-80F7-011E905AA969}">
      <dgm:prSet/>
      <dgm:spPr/>
      <dgm:t>
        <a:bodyPr/>
        <a:lstStyle/>
        <a:p>
          <a:endParaRPr lang="es-ES"/>
        </a:p>
      </dgm:t>
    </dgm:pt>
    <dgm:pt modelId="{741351A9-AB5D-4C1F-BB52-71D379FDEFCA}">
      <dgm:prSet phldrT="[Texto]" custT="1"/>
      <dgm:spPr/>
      <dgm:t>
        <a:bodyPr/>
        <a:lstStyle/>
        <a:p>
          <a:r>
            <a:rPr lang="es-ES" sz="2400" dirty="0" smtClean="0">
              <a:latin typeface="Agency FB" panose="020B0503020202020204" pitchFamily="34" charset="0"/>
            </a:rPr>
            <a:t>REFERENCIA PARA ALUMNOS, FAMILIAS Y PROFESORES</a:t>
          </a:r>
          <a:endParaRPr lang="es-ES" sz="2400" dirty="0">
            <a:latin typeface="Agency FB" panose="020B0503020202020204" pitchFamily="34" charset="0"/>
          </a:endParaRPr>
        </a:p>
      </dgm:t>
    </dgm:pt>
    <dgm:pt modelId="{C6A6E96E-D504-4E2A-8372-E70980D26188}" type="parTrans" cxnId="{D282BCA0-9C68-4490-9B39-C507E44F27F0}">
      <dgm:prSet/>
      <dgm:spPr/>
      <dgm:t>
        <a:bodyPr/>
        <a:lstStyle/>
        <a:p>
          <a:endParaRPr lang="es-ES"/>
        </a:p>
      </dgm:t>
    </dgm:pt>
    <dgm:pt modelId="{DDEC9985-15AC-4A10-BB12-BDF798E31A45}" type="sibTrans" cxnId="{D282BCA0-9C68-4490-9B39-C507E44F27F0}">
      <dgm:prSet/>
      <dgm:spPr/>
      <dgm:t>
        <a:bodyPr/>
        <a:lstStyle/>
        <a:p>
          <a:endParaRPr lang="es-ES"/>
        </a:p>
      </dgm:t>
    </dgm:pt>
    <dgm:pt modelId="{74237B49-A0AE-4362-B4F5-A0AF10401B2A}" type="pres">
      <dgm:prSet presAssocID="{CBC1FD95-AC50-4BCF-A3C9-87A6931C84E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361D647-E2E1-4BB8-A513-179D9D913693}" type="pres">
      <dgm:prSet presAssocID="{CBC1FD95-AC50-4BCF-A3C9-87A6931C84ED}" presName="radial" presStyleCnt="0">
        <dgm:presLayoutVars>
          <dgm:animLvl val="ctr"/>
        </dgm:presLayoutVars>
      </dgm:prSet>
      <dgm:spPr/>
    </dgm:pt>
    <dgm:pt modelId="{8B5E1E46-B21B-4C94-8007-0F6DFDC2717B}" type="pres">
      <dgm:prSet presAssocID="{FAC5C220-DB10-457D-A946-8781EE66FB57}" presName="centerShape" presStyleLbl="vennNode1" presStyleIdx="0" presStyleCnt="4" custLinFactNeighborX="-87" custLinFactNeighborY="-801"/>
      <dgm:spPr/>
      <dgm:t>
        <a:bodyPr/>
        <a:lstStyle/>
        <a:p>
          <a:endParaRPr lang="es-ES"/>
        </a:p>
      </dgm:t>
    </dgm:pt>
    <dgm:pt modelId="{BADC21CC-BDD1-4AD1-B6E6-4707D2097949}" type="pres">
      <dgm:prSet presAssocID="{D301F9DB-E162-4524-A7A4-65E9CD63F353}" presName="node" presStyleLbl="vennNode1" presStyleIdx="1" presStyleCnt="4" custScaleX="130660" custScaleY="12849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E7C0FE-EC00-4A0B-9E1C-9FF04BB800F0}" type="pres">
      <dgm:prSet presAssocID="{1E817518-26C4-490E-BCDB-3F2584AC61D2}" presName="node" presStyleLbl="vennNode1" presStyleIdx="2" presStyleCnt="4" custScaleX="130660" custScaleY="12849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227A91-3B1A-4E9C-8614-001AE1AC90BB}" type="pres">
      <dgm:prSet presAssocID="{741351A9-AB5D-4C1F-BB52-71D379FDEFCA}" presName="node" presStyleLbl="vennNode1" presStyleIdx="3" presStyleCnt="4" custScaleX="130660" custScaleY="12849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282BCA0-9C68-4490-9B39-C507E44F27F0}" srcId="{FAC5C220-DB10-457D-A946-8781EE66FB57}" destId="{741351A9-AB5D-4C1F-BB52-71D379FDEFCA}" srcOrd="2" destOrd="0" parTransId="{C6A6E96E-D504-4E2A-8372-E70980D26188}" sibTransId="{DDEC9985-15AC-4A10-BB12-BDF798E31A45}"/>
    <dgm:cxn modelId="{92AC5BE3-36DC-46A6-9809-76DA3FB31B20}" type="presOf" srcId="{FAC5C220-DB10-457D-A946-8781EE66FB57}" destId="{8B5E1E46-B21B-4C94-8007-0F6DFDC2717B}" srcOrd="0" destOrd="0" presId="urn:microsoft.com/office/officeart/2005/8/layout/radial3"/>
    <dgm:cxn modelId="{24183624-D939-487B-A0EC-B55465E497C2}" type="presOf" srcId="{CBC1FD95-AC50-4BCF-A3C9-87A6931C84ED}" destId="{74237B49-A0AE-4362-B4F5-A0AF10401B2A}" srcOrd="0" destOrd="0" presId="urn:microsoft.com/office/officeart/2005/8/layout/radial3"/>
    <dgm:cxn modelId="{D96324FC-DFE7-4160-A8E7-11D47CBDE255}" srcId="{FAC5C220-DB10-457D-A946-8781EE66FB57}" destId="{D301F9DB-E162-4524-A7A4-65E9CD63F353}" srcOrd="0" destOrd="0" parTransId="{224536DF-1177-4DEE-8AA3-BD6027071FF0}" sibTransId="{6F78C922-CB50-4DB7-B4DA-9650D6692317}"/>
    <dgm:cxn modelId="{4F1BDCE1-ACFC-4CC0-80E2-1D3B02AE766C}" type="presOf" srcId="{D301F9DB-E162-4524-A7A4-65E9CD63F353}" destId="{BADC21CC-BDD1-4AD1-B6E6-4707D2097949}" srcOrd="0" destOrd="0" presId="urn:microsoft.com/office/officeart/2005/8/layout/radial3"/>
    <dgm:cxn modelId="{43488F92-4A4B-4A9F-80F7-011E905AA969}" srcId="{FAC5C220-DB10-457D-A946-8781EE66FB57}" destId="{1E817518-26C4-490E-BCDB-3F2584AC61D2}" srcOrd="1" destOrd="0" parTransId="{353D1A19-99B4-430B-8E95-9D18D1362575}" sibTransId="{BB5373EC-65A0-4B11-9830-5656737CC9BB}"/>
    <dgm:cxn modelId="{D7E26F18-9063-4E00-A238-682EA62067FD}" type="presOf" srcId="{1E817518-26C4-490E-BCDB-3F2584AC61D2}" destId="{88E7C0FE-EC00-4A0B-9E1C-9FF04BB800F0}" srcOrd="0" destOrd="0" presId="urn:microsoft.com/office/officeart/2005/8/layout/radial3"/>
    <dgm:cxn modelId="{AA6EC7AF-A1E3-4699-BA14-AA5DC695ABF4}" srcId="{CBC1FD95-AC50-4BCF-A3C9-87A6931C84ED}" destId="{FAC5C220-DB10-457D-A946-8781EE66FB57}" srcOrd="0" destOrd="0" parTransId="{60C54489-6B12-4B5F-A29B-ABAC94811180}" sibTransId="{1511B7ED-5293-4DE3-BAE6-B28B24A131B4}"/>
    <dgm:cxn modelId="{154FCC9E-12FF-40BC-9C92-4CF8E328FA5C}" type="presOf" srcId="{741351A9-AB5D-4C1F-BB52-71D379FDEFCA}" destId="{1B227A91-3B1A-4E9C-8614-001AE1AC90BB}" srcOrd="0" destOrd="0" presId="urn:microsoft.com/office/officeart/2005/8/layout/radial3"/>
    <dgm:cxn modelId="{ABE9E9EA-4FC1-4228-B406-26E828296E53}" type="presParOf" srcId="{74237B49-A0AE-4362-B4F5-A0AF10401B2A}" destId="{7361D647-E2E1-4BB8-A513-179D9D913693}" srcOrd="0" destOrd="0" presId="urn:microsoft.com/office/officeart/2005/8/layout/radial3"/>
    <dgm:cxn modelId="{95D045DB-ED82-4868-A597-29D466B2C070}" type="presParOf" srcId="{7361D647-E2E1-4BB8-A513-179D9D913693}" destId="{8B5E1E46-B21B-4C94-8007-0F6DFDC2717B}" srcOrd="0" destOrd="0" presId="urn:microsoft.com/office/officeart/2005/8/layout/radial3"/>
    <dgm:cxn modelId="{42AB1518-D935-48A7-AB97-E5457E85C4A1}" type="presParOf" srcId="{7361D647-E2E1-4BB8-A513-179D9D913693}" destId="{BADC21CC-BDD1-4AD1-B6E6-4707D2097949}" srcOrd="1" destOrd="0" presId="urn:microsoft.com/office/officeart/2005/8/layout/radial3"/>
    <dgm:cxn modelId="{7DA8084B-19E5-4EED-BF4B-2D7ED454D604}" type="presParOf" srcId="{7361D647-E2E1-4BB8-A513-179D9D913693}" destId="{88E7C0FE-EC00-4A0B-9E1C-9FF04BB800F0}" srcOrd="2" destOrd="0" presId="urn:microsoft.com/office/officeart/2005/8/layout/radial3"/>
    <dgm:cxn modelId="{5BC8E37C-2879-42C5-9922-B2D17F12F6B8}" type="presParOf" srcId="{7361D647-E2E1-4BB8-A513-179D9D913693}" destId="{1B227A91-3B1A-4E9C-8614-001AE1AC90BB}" srcOrd="3" destOrd="0" presId="urn:microsoft.com/office/officeart/2005/8/layout/radial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356FF0-E884-49DA-969B-FEA267BBA296}" type="doc">
      <dgm:prSet loTypeId="urn:microsoft.com/office/officeart/2005/8/layout/pyramid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4082E7D-7A76-421C-8977-360CE6B6017A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Observación y seguimiento</a:t>
          </a:r>
          <a:endParaRPr lang="es-ES" sz="2400" b="0" dirty="0">
            <a:latin typeface="+mj-lt"/>
          </a:endParaRPr>
        </a:p>
      </dgm:t>
    </dgm:pt>
    <dgm:pt modelId="{4146EF57-0392-49B0-8F31-AB8FF6C0D9BA}" type="parTrans" cxnId="{595911AF-BBF2-48C4-98B7-F82E2D24E26F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533A710E-7DA1-44B5-A19D-98AADB3BF06B}" type="sibTrans" cxnId="{595911AF-BBF2-48C4-98B7-F82E2D24E26F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7BAC9006-629C-41E7-8C56-32E0F8F3B6C7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Políticas educativas</a:t>
          </a:r>
          <a:endParaRPr lang="es-ES" sz="2400" b="0" dirty="0">
            <a:latin typeface="+mj-lt"/>
          </a:endParaRPr>
        </a:p>
      </dgm:t>
    </dgm:pt>
    <dgm:pt modelId="{E34EE506-C148-43B9-8480-11A583FABBB6}" type="parTrans" cxnId="{9D5A04FC-6D5D-4FDD-9C4A-6392FAA9201F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25450F2D-E93D-4B2B-801A-2FDD4D6953E7}" type="sibTrans" cxnId="{9D5A04FC-6D5D-4FDD-9C4A-6392FAA9201F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92F4312D-04E9-48EB-B8D7-EA50033B84C5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Actuaciones Educativas de Éxito </a:t>
          </a:r>
          <a:endParaRPr lang="es-ES" sz="2400" b="0" dirty="0">
            <a:latin typeface="+mj-lt"/>
          </a:endParaRPr>
        </a:p>
      </dgm:t>
    </dgm:pt>
    <dgm:pt modelId="{6D5BBBD6-3EE1-447D-B906-76FF3BB438FA}" type="parTrans" cxnId="{B9D978E6-8142-4B7D-9B80-9E84415D9A52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A9907416-4FF2-4A9A-BE37-49AC63DE7158}" type="sibTrans" cxnId="{B9D978E6-8142-4B7D-9B80-9E84415D9A52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9AEEF880-F665-4FD6-876A-82C1648DAABD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Formación del profesorado</a:t>
          </a:r>
          <a:endParaRPr lang="es-ES" sz="2400" b="0" dirty="0">
            <a:latin typeface="+mj-lt"/>
          </a:endParaRPr>
        </a:p>
      </dgm:t>
    </dgm:pt>
    <dgm:pt modelId="{B9185915-5C8B-494A-9EAF-EDF38D620FE6}" type="parTrans" cxnId="{BF9B02D9-33B9-4725-AD37-A6A1E3E83142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9FB35FBA-CEFA-4476-8FA8-8B4BF5FC5CE7}" type="sibTrans" cxnId="{BF9B02D9-33B9-4725-AD37-A6A1E3E83142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796528B8-30D1-4FE3-816F-1B4BA89D5BE5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Cooperación entre Administraciones</a:t>
          </a:r>
          <a:endParaRPr lang="es-ES" sz="2400" b="0" dirty="0">
            <a:latin typeface="+mj-lt"/>
          </a:endParaRPr>
        </a:p>
      </dgm:t>
    </dgm:pt>
    <dgm:pt modelId="{643C1A2C-F08D-4DAE-9A66-53E95C13127A}" type="parTrans" cxnId="{B5767EEC-EBA6-4F93-95C7-C1579D91DAFB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84A0B1CA-AF09-4F0E-A4E0-C02E974ACDBF}" type="sibTrans" cxnId="{B5767EEC-EBA6-4F93-95C7-C1579D91DAFB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CDE6D386-42F9-4461-8AC4-3BEC11EAD6D8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Prevención y control de incidentes</a:t>
          </a:r>
          <a:endParaRPr lang="es-ES" sz="2400" b="0" dirty="0">
            <a:latin typeface="+mj-lt"/>
          </a:endParaRPr>
        </a:p>
      </dgm:t>
    </dgm:pt>
    <dgm:pt modelId="{D899F5C4-432C-4D51-AD08-E59F608D0FDE}" type="parTrans" cxnId="{FD947B27-1FAC-47F8-AB06-0718F9915B10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2F8A049F-D657-4FF6-A6F8-B5D806016B6A}" type="sibTrans" cxnId="{FD947B27-1FAC-47F8-AB06-0718F9915B10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FE369889-07B9-406D-8C52-8B7BF9C378B2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Comunicación, intercambio y difusión</a:t>
          </a:r>
          <a:endParaRPr lang="es-ES" sz="2400" b="0" dirty="0">
            <a:latin typeface="+mj-lt"/>
          </a:endParaRPr>
        </a:p>
      </dgm:t>
    </dgm:pt>
    <dgm:pt modelId="{8ED5BE32-9C21-4DF5-A4DC-353C93BC2C4D}" type="parTrans" cxnId="{09E6F689-DFED-411B-B7F0-B572B910088B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890C3C22-D75C-47B4-9DAB-DF4E2C63A471}" type="sibTrans" cxnId="{09E6F689-DFED-411B-B7F0-B572B910088B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020D9D86-3A21-4D74-8C6A-67D2472679D6}">
      <dgm:prSet phldrT="[Texto]" custT="1"/>
      <dgm:spPr/>
      <dgm:t>
        <a:bodyPr/>
        <a:lstStyle/>
        <a:p>
          <a:r>
            <a:rPr lang="es-ES" sz="2400" b="0" dirty="0" smtClean="0">
              <a:latin typeface="+mj-lt"/>
            </a:rPr>
            <a:t>Investigación</a:t>
          </a:r>
          <a:endParaRPr lang="es-ES" sz="2400" b="0" dirty="0">
            <a:latin typeface="+mj-lt"/>
          </a:endParaRPr>
        </a:p>
      </dgm:t>
    </dgm:pt>
    <dgm:pt modelId="{48CE55EB-95F0-401F-847B-CFDF6F0516DB}" type="parTrans" cxnId="{C3D753B9-9E9E-4B79-B28C-CC930C5D0235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0009B423-7E88-475C-A3C5-BD03A298064A}" type="sibTrans" cxnId="{C3D753B9-9E9E-4B79-B28C-CC930C5D0235}">
      <dgm:prSet/>
      <dgm:spPr/>
      <dgm:t>
        <a:bodyPr/>
        <a:lstStyle/>
        <a:p>
          <a:endParaRPr lang="es-ES" sz="2400" b="0">
            <a:latin typeface="+mj-lt"/>
          </a:endParaRPr>
        </a:p>
      </dgm:t>
    </dgm:pt>
    <dgm:pt modelId="{604A6A48-8250-469E-82CC-534D30F7DB1E}" type="pres">
      <dgm:prSet presAssocID="{A5356FF0-E884-49DA-969B-FEA267BBA29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8A9529D3-09D9-495B-9474-920753E13D10}" type="pres">
      <dgm:prSet presAssocID="{A5356FF0-E884-49DA-969B-FEA267BBA296}" presName="pyramid" presStyleLbl="node1" presStyleIdx="0" presStyleCnt="1" custLinFactNeighborX="-25508" custLinFactNeighborY="-6396"/>
      <dgm:spPr/>
    </dgm:pt>
    <dgm:pt modelId="{0CC05DF5-4299-429E-AF38-49F0FC039141}" type="pres">
      <dgm:prSet presAssocID="{A5356FF0-E884-49DA-969B-FEA267BBA296}" presName="theList" presStyleCnt="0"/>
      <dgm:spPr/>
    </dgm:pt>
    <dgm:pt modelId="{4A771535-F47E-42B4-8309-2C48F8E2A827}" type="pres">
      <dgm:prSet presAssocID="{24082E7D-7A76-421C-8977-360CE6B6017A}" presName="aNode" presStyleLbl="fgAcc1" presStyleIdx="0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F75BDD-C0D1-4DDF-8FBC-3278DDDC9F85}" type="pres">
      <dgm:prSet presAssocID="{24082E7D-7A76-421C-8977-360CE6B6017A}" presName="aSpace" presStyleCnt="0"/>
      <dgm:spPr/>
    </dgm:pt>
    <dgm:pt modelId="{B34B6CB8-F9CE-43FA-9974-4ED200BF8789}" type="pres">
      <dgm:prSet presAssocID="{7BAC9006-629C-41E7-8C56-32E0F8F3B6C7}" presName="aNode" presStyleLbl="fgAcc1" presStyleIdx="1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73311F-8CCB-44B2-83AA-0A1B0EEB8D05}" type="pres">
      <dgm:prSet presAssocID="{7BAC9006-629C-41E7-8C56-32E0F8F3B6C7}" presName="aSpace" presStyleCnt="0"/>
      <dgm:spPr/>
    </dgm:pt>
    <dgm:pt modelId="{EE9226A3-98D0-4A7D-97F6-C74756AE1762}" type="pres">
      <dgm:prSet presAssocID="{92F4312D-04E9-48EB-B8D7-EA50033B84C5}" presName="aNode" presStyleLbl="fgAcc1" presStyleIdx="2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478208-1422-4FCB-A163-B84D021955C8}" type="pres">
      <dgm:prSet presAssocID="{92F4312D-04E9-48EB-B8D7-EA50033B84C5}" presName="aSpace" presStyleCnt="0"/>
      <dgm:spPr/>
    </dgm:pt>
    <dgm:pt modelId="{822C342A-2BEA-4B10-8487-458E581423EF}" type="pres">
      <dgm:prSet presAssocID="{9AEEF880-F665-4FD6-876A-82C1648DAABD}" presName="aNode" presStyleLbl="fgAcc1" presStyleIdx="3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F5995C-B392-4394-821E-65F51605829C}" type="pres">
      <dgm:prSet presAssocID="{9AEEF880-F665-4FD6-876A-82C1648DAABD}" presName="aSpace" presStyleCnt="0"/>
      <dgm:spPr/>
    </dgm:pt>
    <dgm:pt modelId="{A80F78BE-8ABF-47E1-9E3E-7A63507EE071}" type="pres">
      <dgm:prSet presAssocID="{796528B8-30D1-4FE3-816F-1B4BA89D5BE5}" presName="aNode" presStyleLbl="fgAcc1" presStyleIdx="4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2AA6D9-A663-44CE-8E2D-9B76CE519F6D}" type="pres">
      <dgm:prSet presAssocID="{796528B8-30D1-4FE3-816F-1B4BA89D5BE5}" presName="aSpace" presStyleCnt="0"/>
      <dgm:spPr/>
    </dgm:pt>
    <dgm:pt modelId="{9D28DF06-3DCF-471A-B75A-C3440D67422F}" type="pres">
      <dgm:prSet presAssocID="{CDE6D386-42F9-4461-8AC4-3BEC11EAD6D8}" presName="aNode" presStyleLbl="fgAcc1" presStyleIdx="5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4EC1B2-DE5F-4999-B31F-E9506B477AA1}" type="pres">
      <dgm:prSet presAssocID="{CDE6D386-42F9-4461-8AC4-3BEC11EAD6D8}" presName="aSpace" presStyleCnt="0"/>
      <dgm:spPr/>
    </dgm:pt>
    <dgm:pt modelId="{D8267AE7-2CBA-4F0C-9227-2462B8C62939}" type="pres">
      <dgm:prSet presAssocID="{FE369889-07B9-406D-8C52-8B7BF9C378B2}" presName="aNode" presStyleLbl="fgAcc1" presStyleIdx="6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C23730-6950-40C6-BD4B-72311D981739}" type="pres">
      <dgm:prSet presAssocID="{FE369889-07B9-406D-8C52-8B7BF9C378B2}" presName="aSpace" presStyleCnt="0"/>
      <dgm:spPr/>
    </dgm:pt>
    <dgm:pt modelId="{F2BF35C8-A6B5-4CE7-8290-3CA646382E96}" type="pres">
      <dgm:prSet presAssocID="{020D9D86-3A21-4D74-8C6A-67D2472679D6}" presName="aNode" presStyleLbl="fgAcc1" presStyleIdx="7" presStyleCnt="8" custScaleX="150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026269-7571-438A-BB71-9E94D3D0FDAF}" type="pres">
      <dgm:prSet presAssocID="{020D9D86-3A21-4D74-8C6A-67D2472679D6}" presName="aSpace" presStyleCnt="0"/>
      <dgm:spPr/>
    </dgm:pt>
  </dgm:ptLst>
  <dgm:cxnLst>
    <dgm:cxn modelId="{595911AF-BBF2-48C4-98B7-F82E2D24E26F}" srcId="{A5356FF0-E884-49DA-969B-FEA267BBA296}" destId="{24082E7D-7A76-421C-8977-360CE6B6017A}" srcOrd="0" destOrd="0" parTransId="{4146EF57-0392-49B0-8F31-AB8FF6C0D9BA}" sibTransId="{533A710E-7DA1-44B5-A19D-98AADB3BF06B}"/>
    <dgm:cxn modelId="{40AF8479-9E09-4D68-BBC5-580163D55BFA}" type="presOf" srcId="{CDE6D386-42F9-4461-8AC4-3BEC11EAD6D8}" destId="{9D28DF06-3DCF-471A-B75A-C3440D67422F}" srcOrd="0" destOrd="0" presId="urn:microsoft.com/office/officeart/2005/8/layout/pyramid2"/>
    <dgm:cxn modelId="{C3D753B9-9E9E-4B79-B28C-CC930C5D0235}" srcId="{A5356FF0-E884-49DA-969B-FEA267BBA296}" destId="{020D9D86-3A21-4D74-8C6A-67D2472679D6}" srcOrd="7" destOrd="0" parTransId="{48CE55EB-95F0-401F-847B-CFDF6F0516DB}" sibTransId="{0009B423-7E88-475C-A3C5-BD03A298064A}"/>
    <dgm:cxn modelId="{53EB407B-5794-4FBE-BEB5-59CC01C1BF31}" type="presOf" srcId="{796528B8-30D1-4FE3-816F-1B4BA89D5BE5}" destId="{A80F78BE-8ABF-47E1-9E3E-7A63507EE071}" srcOrd="0" destOrd="0" presId="urn:microsoft.com/office/officeart/2005/8/layout/pyramid2"/>
    <dgm:cxn modelId="{8D82BA05-D2F4-4A56-ADD5-6CFFC02AE837}" type="presOf" srcId="{9AEEF880-F665-4FD6-876A-82C1648DAABD}" destId="{822C342A-2BEA-4B10-8487-458E581423EF}" srcOrd="0" destOrd="0" presId="urn:microsoft.com/office/officeart/2005/8/layout/pyramid2"/>
    <dgm:cxn modelId="{A3D2E44A-E403-4635-8BD4-B9B897B71774}" type="presOf" srcId="{020D9D86-3A21-4D74-8C6A-67D2472679D6}" destId="{F2BF35C8-A6B5-4CE7-8290-3CA646382E96}" srcOrd="0" destOrd="0" presId="urn:microsoft.com/office/officeart/2005/8/layout/pyramid2"/>
    <dgm:cxn modelId="{3FE0CD22-6222-48A0-AB12-4D514C27C40C}" type="presOf" srcId="{24082E7D-7A76-421C-8977-360CE6B6017A}" destId="{4A771535-F47E-42B4-8309-2C48F8E2A827}" srcOrd="0" destOrd="0" presId="urn:microsoft.com/office/officeart/2005/8/layout/pyramid2"/>
    <dgm:cxn modelId="{F0E9C56E-D832-4D14-8DC0-5E811DBDDC7D}" type="presOf" srcId="{92F4312D-04E9-48EB-B8D7-EA50033B84C5}" destId="{EE9226A3-98D0-4A7D-97F6-C74756AE1762}" srcOrd="0" destOrd="0" presId="urn:microsoft.com/office/officeart/2005/8/layout/pyramid2"/>
    <dgm:cxn modelId="{09E6F689-DFED-411B-B7F0-B572B910088B}" srcId="{A5356FF0-E884-49DA-969B-FEA267BBA296}" destId="{FE369889-07B9-406D-8C52-8B7BF9C378B2}" srcOrd="6" destOrd="0" parTransId="{8ED5BE32-9C21-4DF5-A4DC-353C93BC2C4D}" sibTransId="{890C3C22-D75C-47B4-9DAB-DF4E2C63A471}"/>
    <dgm:cxn modelId="{B9D978E6-8142-4B7D-9B80-9E84415D9A52}" srcId="{A5356FF0-E884-49DA-969B-FEA267BBA296}" destId="{92F4312D-04E9-48EB-B8D7-EA50033B84C5}" srcOrd="2" destOrd="0" parTransId="{6D5BBBD6-3EE1-447D-B906-76FF3BB438FA}" sibTransId="{A9907416-4FF2-4A9A-BE37-49AC63DE7158}"/>
    <dgm:cxn modelId="{3BF5AD4D-828C-4A25-B8FB-2E0F6CD2589E}" type="presOf" srcId="{A5356FF0-E884-49DA-969B-FEA267BBA296}" destId="{604A6A48-8250-469E-82CC-534D30F7DB1E}" srcOrd="0" destOrd="0" presId="urn:microsoft.com/office/officeart/2005/8/layout/pyramid2"/>
    <dgm:cxn modelId="{478708A4-8A3F-435B-A2DC-8053A7A18F39}" type="presOf" srcId="{7BAC9006-629C-41E7-8C56-32E0F8F3B6C7}" destId="{B34B6CB8-F9CE-43FA-9974-4ED200BF8789}" srcOrd="0" destOrd="0" presId="urn:microsoft.com/office/officeart/2005/8/layout/pyramid2"/>
    <dgm:cxn modelId="{BF9B02D9-33B9-4725-AD37-A6A1E3E83142}" srcId="{A5356FF0-E884-49DA-969B-FEA267BBA296}" destId="{9AEEF880-F665-4FD6-876A-82C1648DAABD}" srcOrd="3" destOrd="0" parTransId="{B9185915-5C8B-494A-9EAF-EDF38D620FE6}" sibTransId="{9FB35FBA-CEFA-4476-8FA8-8B4BF5FC5CE7}"/>
    <dgm:cxn modelId="{9D5A04FC-6D5D-4FDD-9C4A-6392FAA9201F}" srcId="{A5356FF0-E884-49DA-969B-FEA267BBA296}" destId="{7BAC9006-629C-41E7-8C56-32E0F8F3B6C7}" srcOrd="1" destOrd="0" parTransId="{E34EE506-C148-43B9-8480-11A583FABBB6}" sibTransId="{25450F2D-E93D-4B2B-801A-2FDD4D6953E7}"/>
    <dgm:cxn modelId="{FD947B27-1FAC-47F8-AB06-0718F9915B10}" srcId="{A5356FF0-E884-49DA-969B-FEA267BBA296}" destId="{CDE6D386-42F9-4461-8AC4-3BEC11EAD6D8}" srcOrd="5" destOrd="0" parTransId="{D899F5C4-432C-4D51-AD08-E59F608D0FDE}" sibTransId="{2F8A049F-D657-4FF6-A6F8-B5D806016B6A}"/>
    <dgm:cxn modelId="{30E8CF26-5EF1-472F-ACA1-978C7E725132}" type="presOf" srcId="{FE369889-07B9-406D-8C52-8B7BF9C378B2}" destId="{D8267AE7-2CBA-4F0C-9227-2462B8C62939}" srcOrd="0" destOrd="0" presId="urn:microsoft.com/office/officeart/2005/8/layout/pyramid2"/>
    <dgm:cxn modelId="{B5767EEC-EBA6-4F93-95C7-C1579D91DAFB}" srcId="{A5356FF0-E884-49DA-969B-FEA267BBA296}" destId="{796528B8-30D1-4FE3-816F-1B4BA89D5BE5}" srcOrd="4" destOrd="0" parTransId="{643C1A2C-F08D-4DAE-9A66-53E95C13127A}" sibTransId="{84A0B1CA-AF09-4F0E-A4E0-C02E974ACDBF}"/>
    <dgm:cxn modelId="{364ABB68-A70F-4E78-A115-C7B04E93F2E9}" type="presParOf" srcId="{604A6A48-8250-469E-82CC-534D30F7DB1E}" destId="{8A9529D3-09D9-495B-9474-920753E13D10}" srcOrd="0" destOrd="0" presId="urn:microsoft.com/office/officeart/2005/8/layout/pyramid2"/>
    <dgm:cxn modelId="{521B27E0-128A-4697-85E4-8266180212C8}" type="presParOf" srcId="{604A6A48-8250-469E-82CC-534D30F7DB1E}" destId="{0CC05DF5-4299-429E-AF38-49F0FC039141}" srcOrd="1" destOrd="0" presId="urn:microsoft.com/office/officeart/2005/8/layout/pyramid2"/>
    <dgm:cxn modelId="{860656BC-BDF4-4CE5-AD91-34E9B60A90CC}" type="presParOf" srcId="{0CC05DF5-4299-429E-AF38-49F0FC039141}" destId="{4A771535-F47E-42B4-8309-2C48F8E2A827}" srcOrd="0" destOrd="0" presId="urn:microsoft.com/office/officeart/2005/8/layout/pyramid2"/>
    <dgm:cxn modelId="{196F91D1-9ED9-481B-BE82-9A9D4A15E76B}" type="presParOf" srcId="{0CC05DF5-4299-429E-AF38-49F0FC039141}" destId="{F9F75BDD-C0D1-4DDF-8FBC-3278DDDC9F85}" srcOrd="1" destOrd="0" presId="urn:microsoft.com/office/officeart/2005/8/layout/pyramid2"/>
    <dgm:cxn modelId="{4AC9BC30-E100-4D79-9BF7-1B58B07B8FE7}" type="presParOf" srcId="{0CC05DF5-4299-429E-AF38-49F0FC039141}" destId="{B34B6CB8-F9CE-43FA-9974-4ED200BF8789}" srcOrd="2" destOrd="0" presId="urn:microsoft.com/office/officeart/2005/8/layout/pyramid2"/>
    <dgm:cxn modelId="{8D573B1B-FE25-4B78-AF54-5688376ED4E6}" type="presParOf" srcId="{0CC05DF5-4299-429E-AF38-49F0FC039141}" destId="{E573311F-8CCB-44B2-83AA-0A1B0EEB8D05}" srcOrd="3" destOrd="0" presId="urn:microsoft.com/office/officeart/2005/8/layout/pyramid2"/>
    <dgm:cxn modelId="{0B952FA5-7E65-4BFF-8B16-C8CA274FD85F}" type="presParOf" srcId="{0CC05DF5-4299-429E-AF38-49F0FC039141}" destId="{EE9226A3-98D0-4A7D-97F6-C74756AE1762}" srcOrd="4" destOrd="0" presId="urn:microsoft.com/office/officeart/2005/8/layout/pyramid2"/>
    <dgm:cxn modelId="{9058616D-E36E-4CD9-9449-C1CA29862111}" type="presParOf" srcId="{0CC05DF5-4299-429E-AF38-49F0FC039141}" destId="{12478208-1422-4FCB-A163-B84D021955C8}" srcOrd="5" destOrd="0" presId="urn:microsoft.com/office/officeart/2005/8/layout/pyramid2"/>
    <dgm:cxn modelId="{5F9AA7CA-95FF-43C1-B3C4-2616EE7E56D9}" type="presParOf" srcId="{0CC05DF5-4299-429E-AF38-49F0FC039141}" destId="{822C342A-2BEA-4B10-8487-458E581423EF}" srcOrd="6" destOrd="0" presId="urn:microsoft.com/office/officeart/2005/8/layout/pyramid2"/>
    <dgm:cxn modelId="{E483713C-A176-472B-B8AE-96E59B075AAF}" type="presParOf" srcId="{0CC05DF5-4299-429E-AF38-49F0FC039141}" destId="{82F5995C-B392-4394-821E-65F51605829C}" srcOrd="7" destOrd="0" presId="urn:microsoft.com/office/officeart/2005/8/layout/pyramid2"/>
    <dgm:cxn modelId="{6755AF76-0BF5-4F4B-A02D-C4ABFB2BB4BA}" type="presParOf" srcId="{0CC05DF5-4299-429E-AF38-49F0FC039141}" destId="{A80F78BE-8ABF-47E1-9E3E-7A63507EE071}" srcOrd="8" destOrd="0" presId="urn:microsoft.com/office/officeart/2005/8/layout/pyramid2"/>
    <dgm:cxn modelId="{E1CF0A4E-C6D1-4E24-821E-00BF39B644B8}" type="presParOf" srcId="{0CC05DF5-4299-429E-AF38-49F0FC039141}" destId="{092AA6D9-A663-44CE-8E2D-9B76CE519F6D}" srcOrd="9" destOrd="0" presId="urn:microsoft.com/office/officeart/2005/8/layout/pyramid2"/>
    <dgm:cxn modelId="{36DDD894-EB66-4D83-A2A2-6C2DC3EE1737}" type="presParOf" srcId="{0CC05DF5-4299-429E-AF38-49F0FC039141}" destId="{9D28DF06-3DCF-471A-B75A-C3440D67422F}" srcOrd="10" destOrd="0" presId="urn:microsoft.com/office/officeart/2005/8/layout/pyramid2"/>
    <dgm:cxn modelId="{680648AE-CC12-4C2F-8773-9493DBA0AE4E}" type="presParOf" srcId="{0CC05DF5-4299-429E-AF38-49F0FC039141}" destId="{474EC1B2-DE5F-4999-B31F-E9506B477AA1}" srcOrd="11" destOrd="0" presId="urn:microsoft.com/office/officeart/2005/8/layout/pyramid2"/>
    <dgm:cxn modelId="{2BEE00BD-7EC3-4638-9DF4-1E0F27A1D54F}" type="presParOf" srcId="{0CC05DF5-4299-429E-AF38-49F0FC039141}" destId="{D8267AE7-2CBA-4F0C-9227-2462B8C62939}" srcOrd="12" destOrd="0" presId="urn:microsoft.com/office/officeart/2005/8/layout/pyramid2"/>
    <dgm:cxn modelId="{0034D76F-968C-4446-9786-3C51B2252EFF}" type="presParOf" srcId="{0CC05DF5-4299-429E-AF38-49F0FC039141}" destId="{7EC23730-6950-40C6-BD4B-72311D981739}" srcOrd="13" destOrd="0" presId="urn:microsoft.com/office/officeart/2005/8/layout/pyramid2"/>
    <dgm:cxn modelId="{D74559C4-7638-4DEC-9297-7F748F3AAA6C}" type="presParOf" srcId="{0CC05DF5-4299-429E-AF38-49F0FC039141}" destId="{F2BF35C8-A6B5-4CE7-8290-3CA646382E96}" srcOrd="14" destOrd="0" presId="urn:microsoft.com/office/officeart/2005/8/layout/pyramid2"/>
    <dgm:cxn modelId="{0FE993A4-03E1-4101-B1DD-8D0A11C567A3}" type="presParOf" srcId="{0CC05DF5-4299-429E-AF38-49F0FC039141}" destId="{8F026269-7571-438A-BB71-9E94D3D0FDAF}" srcOrd="15" destOrd="0" presId="urn:microsoft.com/office/officeart/2005/8/layout/pyramid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E1E46-B21B-4C94-8007-0F6DFDC2717B}">
      <dsp:nvSpPr>
        <dsp:cNvPr id="0" name=""/>
        <dsp:cNvSpPr/>
      </dsp:nvSpPr>
      <dsp:spPr>
        <a:xfrm>
          <a:off x="2197857" y="1711579"/>
          <a:ext cx="3671212" cy="367121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>
              <a:latin typeface="Agency FB" panose="020B0503020202020204" pitchFamily="34" charset="0"/>
            </a:rPr>
            <a:t>Objetivos del PLAN</a:t>
          </a:r>
          <a:endParaRPr lang="es-ES" sz="4800" kern="1200" dirty="0">
            <a:latin typeface="Agency FB" panose="020B0503020202020204" pitchFamily="34" charset="0"/>
          </a:endParaRPr>
        </a:p>
      </dsp:txBody>
      <dsp:txXfrm>
        <a:off x="2735494" y="2249216"/>
        <a:ext cx="2595938" cy="2595938"/>
      </dsp:txXfrm>
    </dsp:sp>
    <dsp:sp modelId="{BADC21CC-BDD1-4AD1-B6E6-4707D2097949}">
      <dsp:nvSpPr>
        <dsp:cNvPr id="0" name=""/>
        <dsp:cNvSpPr/>
      </dsp:nvSpPr>
      <dsp:spPr>
        <a:xfrm>
          <a:off x="2838418" y="17696"/>
          <a:ext cx="2398403" cy="2358570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Agency FB" panose="020B0503020202020204" pitchFamily="34" charset="0"/>
            </a:rPr>
            <a:t>MARCO DE COOPERACION ENTRE MINISTERIOS</a:t>
          </a:r>
          <a:endParaRPr lang="es-ES" sz="2400" kern="1200" dirty="0">
            <a:latin typeface="Agency FB" panose="020B0503020202020204" pitchFamily="34" charset="0"/>
          </a:endParaRPr>
        </a:p>
      </dsp:txBody>
      <dsp:txXfrm>
        <a:off x="3189656" y="363101"/>
        <a:ext cx="1695927" cy="1667760"/>
      </dsp:txXfrm>
    </dsp:sp>
    <dsp:sp modelId="{88E7C0FE-EC00-4A0B-9E1C-9FF04BB800F0}">
      <dsp:nvSpPr>
        <dsp:cNvPr id="0" name=""/>
        <dsp:cNvSpPr/>
      </dsp:nvSpPr>
      <dsp:spPr>
        <a:xfrm>
          <a:off x="4906891" y="3600396"/>
          <a:ext cx="2398403" cy="2358570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Agency FB" panose="020B0503020202020204" pitchFamily="34" charset="0"/>
            </a:rPr>
            <a:t>INTEGRAR ACTUACIONES DE LAS CCAA</a:t>
          </a:r>
          <a:endParaRPr lang="es-ES" sz="2400" kern="1200" dirty="0">
            <a:latin typeface="Agency FB" panose="020B0503020202020204" pitchFamily="34" charset="0"/>
          </a:endParaRPr>
        </a:p>
      </dsp:txBody>
      <dsp:txXfrm>
        <a:off x="5258129" y="3945801"/>
        <a:ext cx="1695927" cy="1667760"/>
      </dsp:txXfrm>
    </dsp:sp>
    <dsp:sp modelId="{1B227A91-3B1A-4E9C-8614-001AE1AC90BB}">
      <dsp:nvSpPr>
        <dsp:cNvPr id="0" name=""/>
        <dsp:cNvSpPr/>
      </dsp:nvSpPr>
      <dsp:spPr>
        <a:xfrm>
          <a:off x="769945" y="3600396"/>
          <a:ext cx="2398403" cy="235857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Agency FB" panose="020B0503020202020204" pitchFamily="34" charset="0"/>
            </a:rPr>
            <a:t>REFERENCIA PARA ALUMNOS, FAMILIAS Y PROFESORES</a:t>
          </a:r>
          <a:endParaRPr lang="es-ES" sz="2400" kern="1200" dirty="0">
            <a:latin typeface="Agency FB" panose="020B0503020202020204" pitchFamily="34" charset="0"/>
          </a:endParaRPr>
        </a:p>
      </dsp:txBody>
      <dsp:txXfrm>
        <a:off x="1121183" y="3945801"/>
        <a:ext cx="1695927" cy="1667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529D3-09D9-495B-9474-920753E13D10}">
      <dsp:nvSpPr>
        <dsp:cNvPr id="0" name=""/>
        <dsp:cNvSpPr/>
      </dsp:nvSpPr>
      <dsp:spPr>
        <a:xfrm>
          <a:off x="0" y="0"/>
          <a:ext cx="5143927" cy="5143927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71535-F47E-42B4-8309-2C48F8E2A827}">
      <dsp:nvSpPr>
        <dsp:cNvPr id="0" name=""/>
        <dsp:cNvSpPr/>
      </dsp:nvSpPr>
      <dsp:spPr>
        <a:xfrm>
          <a:off x="2594908" y="514895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Observación y seguimiento</a:t>
          </a:r>
          <a:endParaRPr lang="es-ES" sz="2400" b="0" kern="1200" dirty="0">
            <a:latin typeface="+mj-lt"/>
          </a:endParaRPr>
        </a:p>
      </dsp:txBody>
      <dsp:txXfrm>
        <a:off x="2617223" y="537210"/>
        <a:ext cx="4996176" cy="412496"/>
      </dsp:txXfrm>
    </dsp:sp>
    <dsp:sp modelId="{B34B6CB8-F9CE-43FA-9974-4ED200BF8789}">
      <dsp:nvSpPr>
        <dsp:cNvPr id="0" name=""/>
        <dsp:cNvSpPr/>
      </dsp:nvSpPr>
      <dsp:spPr>
        <a:xfrm>
          <a:off x="2594908" y="1029162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668788"/>
              <a:satOff val="-834"/>
              <a:lumOff val="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Políticas educativas</a:t>
          </a:r>
          <a:endParaRPr lang="es-ES" sz="2400" b="0" kern="1200" dirty="0">
            <a:latin typeface="+mj-lt"/>
          </a:endParaRPr>
        </a:p>
      </dsp:txBody>
      <dsp:txXfrm>
        <a:off x="2617223" y="1051477"/>
        <a:ext cx="4996176" cy="412496"/>
      </dsp:txXfrm>
    </dsp:sp>
    <dsp:sp modelId="{EE9226A3-98D0-4A7D-97F6-C74756AE1762}">
      <dsp:nvSpPr>
        <dsp:cNvPr id="0" name=""/>
        <dsp:cNvSpPr/>
      </dsp:nvSpPr>
      <dsp:spPr>
        <a:xfrm>
          <a:off x="2594908" y="1543429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337577"/>
              <a:satOff val="-1668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Actuaciones Educativas de Éxito </a:t>
          </a:r>
          <a:endParaRPr lang="es-ES" sz="2400" b="0" kern="1200" dirty="0">
            <a:latin typeface="+mj-lt"/>
          </a:endParaRPr>
        </a:p>
      </dsp:txBody>
      <dsp:txXfrm>
        <a:off x="2617223" y="1565744"/>
        <a:ext cx="4996176" cy="412496"/>
      </dsp:txXfrm>
    </dsp:sp>
    <dsp:sp modelId="{822C342A-2BEA-4B10-8487-458E581423EF}">
      <dsp:nvSpPr>
        <dsp:cNvPr id="0" name=""/>
        <dsp:cNvSpPr/>
      </dsp:nvSpPr>
      <dsp:spPr>
        <a:xfrm>
          <a:off x="2594908" y="2057696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006365"/>
              <a:satOff val="-2502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Formación del profesorado</a:t>
          </a:r>
          <a:endParaRPr lang="es-ES" sz="2400" b="0" kern="1200" dirty="0">
            <a:latin typeface="+mj-lt"/>
          </a:endParaRPr>
        </a:p>
      </dsp:txBody>
      <dsp:txXfrm>
        <a:off x="2617223" y="2080011"/>
        <a:ext cx="4996176" cy="412496"/>
      </dsp:txXfrm>
    </dsp:sp>
    <dsp:sp modelId="{A80F78BE-8ABF-47E1-9E3E-7A63507EE071}">
      <dsp:nvSpPr>
        <dsp:cNvPr id="0" name=""/>
        <dsp:cNvSpPr/>
      </dsp:nvSpPr>
      <dsp:spPr>
        <a:xfrm>
          <a:off x="2594908" y="2571963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675154"/>
              <a:satOff val="-3337"/>
              <a:lumOff val="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Cooperación entre Administraciones</a:t>
          </a:r>
          <a:endParaRPr lang="es-ES" sz="2400" b="0" kern="1200" dirty="0">
            <a:latin typeface="+mj-lt"/>
          </a:endParaRPr>
        </a:p>
      </dsp:txBody>
      <dsp:txXfrm>
        <a:off x="2617223" y="2594278"/>
        <a:ext cx="4996176" cy="412496"/>
      </dsp:txXfrm>
    </dsp:sp>
    <dsp:sp modelId="{9D28DF06-3DCF-471A-B75A-C3440D67422F}">
      <dsp:nvSpPr>
        <dsp:cNvPr id="0" name=""/>
        <dsp:cNvSpPr/>
      </dsp:nvSpPr>
      <dsp:spPr>
        <a:xfrm>
          <a:off x="2594908" y="3086230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343942"/>
              <a:satOff val="-4171"/>
              <a:lumOff val="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Prevención y control de incidentes</a:t>
          </a:r>
          <a:endParaRPr lang="es-ES" sz="2400" b="0" kern="1200" dirty="0">
            <a:latin typeface="+mj-lt"/>
          </a:endParaRPr>
        </a:p>
      </dsp:txBody>
      <dsp:txXfrm>
        <a:off x="2617223" y="3108545"/>
        <a:ext cx="4996176" cy="412496"/>
      </dsp:txXfrm>
    </dsp:sp>
    <dsp:sp modelId="{D8267AE7-2CBA-4F0C-9227-2462B8C62939}">
      <dsp:nvSpPr>
        <dsp:cNvPr id="0" name=""/>
        <dsp:cNvSpPr/>
      </dsp:nvSpPr>
      <dsp:spPr>
        <a:xfrm>
          <a:off x="2594908" y="3600497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012731"/>
              <a:satOff val="-5005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Comunicación, intercambio y difusión</a:t>
          </a:r>
          <a:endParaRPr lang="es-ES" sz="2400" b="0" kern="1200" dirty="0">
            <a:latin typeface="+mj-lt"/>
          </a:endParaRPr>
        </a:p>
      </dsp:txBody>
      <dsp:txXfrm>
        <a:off x="2617223" y="3622812"/>
        <a:ext cx="4996176" cy="412496"/>
      </dsp:txXfrm>
    </dsp:sp>
    <dsp:sp modelId="{F2BF35C8-A6B5-4CE7-8290-3CA646382E96}">
      <dsp:nvSpPr>
        <dsp:cNvPr id="0" name=""/>
        <dsp:cNvSpPr/>
      </dsp:nvSpPr>
      <dsp:spPr>
        <a:xfrm>
          <a:off x="2594908" y="4114764"/>
          <a:ext cx="5040806" cy="4571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latin typeface="+mj-lt"/>
            </a:rPr>
            <a:t>Investigación</a:t>
          </a:r>
          <a:endParaRPr lang="es-ES" sz="2400" b="0" kern="1200" dirty="0">
            <a:latin typeface="+mj-lt"/>
          </a:endParaRPr>
        </a:p>
      </dsp:txBody>
      <dsp:txXfrm>
        <a:off x="2617223" y="4137079"/>
        <a:ext cx="4996176" cy="412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9490C-BFCA-4217-BF15-8A51C106990D}" type="datetimeFigureOut">
              <a:rPr lang="es-ES_tradnl" smtClean="0"/>
              <a:t>21/01/2016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21AD9-6B9C-49E4-8C6F-F8968F71C88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046293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22C1-FA95-422D-AB02-AEFC1DE8396C}" type="datetimeFigureOut">
              <a:rPr lang="es-ES" smtClean="0"/>
              <a:t>21/01/2016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A8CC-1717-4EE0-944B-420ACAA58D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3317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8714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88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B6D7-77B8-49BB-A52C-CBF2DA772919}" type="datetime1">
              <a:rPr lang="es-ES" smtClean="0"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193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EC47-C8CE-447B-80E2-F843CB00D35E}" type="datetime1">
              <a:rPr lang="es-ES" smtClean="0"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96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F5A6-CE8C-4D93-AFFD-B652E5F776B8}" type="datetime1">
              <a:rPr lang="es-ES" smtClean="0"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80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E95A-1F89-4569-A057-9786B174EAF3}" type="datetime1">
              <a:rPr lang="es-ES" smtClean="0"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830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6C2D-9373-4624-928C-D9204A9E7084}" type="datetime1">
              <a:rPr lang="es-ES" smtClean="0"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33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903-2852-48D1-A8A0-51365821B7E0}" type="datetime1">
              <a:rPr lang="es-ES" smtClean="0"/>
              <a:t>21/01/2016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56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AF9C-23B2-468F-BC8C-B7087FBC6CAA}" type="datetime1">
              <a:rPr lang="es-ES" smtClean="0"/>
              <a:t>21/01/2016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8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95E8-D0E5-4129-815D-C9E09C75B93F}" type="datetime1">
              <a:rPr lang="es-ES" smtClean="0"/>
              <a:t>21/01/2016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65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44AB-FF08-4610-9424-E7BE40DF51B1}" type="datetime1">
              <a:rPr lang="es-ES" smtClean="0"/>
              <a:t>21/01/2016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74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8D364-1049-4337-BB02-1C29123D4F2E}" type="datetime1">
              <a:rPr lang="es-ES" smtClean="0"/>
              <a:t>21/01/2016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62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B189-6FB9-4E9F-B34B-8D0135882157}" type="datetime1">
              <a:rPr lang="es-ES" smtClean="0"/>
              <a:t>21/01/2016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35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5796F-179A-404F-9D56-6F079CEE07D2}" type="datetime1">
              <a:rPr lang="es-ES" smtClean="0"/>
              <a:t>21/01/2016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9330D-BAB3-469B-B317-5168D76F3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69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PLAN ESTRATÉGICO DE CONVIVENCIA ESCOLAR</a:t>
            </a:r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Confiar en la fuerza de la educación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V:\ArchivosComunes\Diseños\Logotipos\Actuales\GE-MEC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324415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00600"/>
            <a:ext cx="76676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2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 smtClean="0"/>
              <a:t>¿Por qué es esencial la convivencia pacífica? </a:t>
            </a:r>
            <a:endParaRPr lang="es-ES" dirty="0"/>
          </a:p>
        </p:txBody>
      </p:sp>
      <p:pic>
        <p:nvPicPr>
          <p:cNvPr id="4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949280"/>
            <a:ext cx="4859313" cy="6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81178"/>
            <a:ext cx="8229600" cy="3917032"/>
          </a:xfrm>
        </p:spPr>
        <p:txBody>
          <a:bodyPr>
            <a:noAutofit/>
          </a:bodyPr>
          <a:lstStyle/>
          <a:p>
            <a:pPr algn="just"/>
            <a:r>
              <a:rPr lang="es-ES" sz="2800" dirty="0"/>
              <a:t>P</a:t>
            </a:r>
            <a:r>
              <a:rPr lang="es-ES" sz="2800" dirty="0" smtClean="0"/>
              <a:t>orque </a:t>
            </a:r>
            <a:r>
              <a:rPr lang="es-ES" sz="2800" dirty="0"/>
              <a:t>no puede haber proceso de enseñanza y aprendizaje sin convivencia pacífica en las aulas.</a:t>
            </a:r>
          </a:p>
          <a:p>
            <a:pPr algn="just"/>
            <a:r>
              <a:rPr lang="es-ES" sz="2800" dirty="0" smtClean="0"/>
              <a:t>Porque </a:t>
            </a:r>
            <a:r>
              <a:rPr lang="es-ES" sz="2800" dirty="0"/>
              <a:t>la educación para la convivencia, la educación en valores solidarios y de cooperación, es una finalidad clave de todo sistema educativo</a:t>
            </a:r>
            <a:r>
              <a:rPr lang="es-ES" sz="2800" dirty="0" smtClean="0"/>
              <a:t>.</a:t>
            </a:r>
          </a:p>
          <a:p>
            <a:pPr algn="just"/>
            <a:r>
              <a:rPr lang="es-ES" sz="2800" dirty="0" smtClean="0"/>
              <a:t>Evitar casos como el de </a:t>
            </a:r>
            <a:r>
              <a:rPr lang="es-ES" sz="2800" b="1" dirty="0"/>
              <a:t>Abel Martínez </a:t>
            </a:r>
            <a:r>
              <a:rPr lang="es-ES" sz="2800" b="1" dirty="0" smtClean="0"/>
              <a:t>Oliva,</a:t>
            </a:r>
            <a:r>
              <a:rPr lang="es-ES" sz="2800" dirty="0" smtClean="0"/>
              <a:t> el profesor </a:t>
            </a:r>
            <a:r>
              <a:rPr lang="es-ES" sz="2800" dirty="0"/>
              <a:t>del </a:t>
            </a:r>
            <a:r>
              <a:rPr lang="es-ES" sz="2800" dirty="0" smtClean="0"/>
              <a:t>instituto </a:t>
            </a:r>
            <a:r>
              <a:rPr lang="es-ES" sz="2800" dirty="0"/>
              <a:t>Joan Fuster </a:t>
            </a:r>
          </a:p>
          <a:p>
            <a:pPr marL="0" lvl="0" indent="0">
              <a:buNone/>
            </a:pPr>
            <a:endParaRPr lang="es-ES" sz="2400" dirty="0"/>
          </a:p>
          <a:p>
            <a:pPr marL="0" lvl="0" indent="0">
              <a:buNone/>
            </a:pP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83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convivencia como eje educativo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ES" b="1" dirty="0" smtClean="0"/>
              <a:t>Un eje fundamental </a:t>
            </a:r>
            <a:r>
              <a:rPr lang="es-ES" dirty="0"/>
              <a:t>de la actuación del </a:t>
            </a:r>
            <a:r>
              <a:rPr lang="es-ES" dirty="0" smtClean="0"/>
              <a:t>Ministerio </a:t>
            </a:r>
            <a:r>
              <a:rPr lang="es-ES" dirty="0"/>
              <a:t>junto </a:t>
            </a:r>
            <a:r>
              <a:rPr lang="es-ES" dirty="0" smtClean="0"/>
              <a:t>con (Conferencia Sectorial de 13 de agosto): </a:t>
            </a:r>
          </a:p>
          <a:p>
            <a:pPr lvl="1" algn="just"/>
            <a:r>
              <a:rPr lang="es-ES" dirty="0" smtClean="0"/>
              <a:t>El libro blanco de la función docente</a:t>
            </a:r>
          </a:p>
          <a:p>
            <a:pPr lvl="1" algn="just"/>
            <a:r>
              <a:rPr lang="es-ES" dirty="0" smtClean="0"/>
              <a:t>El aprendizaje </a:t>
            </a:r>
            <a:r>
              <a:rPr lang="es-ES" dirty="0"/>
              <a:t>de </a:t>
            </a:r>
            <a:r>
              <a:rPr lang="es-ES" dirty="0" smtClean="0"/>
              <a:t>idiomas</a:t>
            </a:r>
          </a:p>
          <a:p>
            <a:pPr lvl="1" algn="just"/>
            <a:r>
              <a:rPr lang="es-ES" dirty="0" smtClean="0"/>
              <a:t>La digitalización </a:t>
            </a:r>
            <a:r>
              <a:rPr lang="es-ES" dirty="0"/>
              <a:t>de la enseñanza,  </a:t>
            </a:r>
            <a:endParaRPr lang="es-ES" dirty="0" smtClean="0"/>
          </a:p>
          <a:p>
            <a:pPr lvl="1" algn="just"/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Formación Profesional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Para construir un </a:t>
            </a:r>
            <a:r>
              <a:rPr lang="es-ES" b="1" dirty="0" smtClean="0"/>
              <a:t>Pacto </a:t>
            </a:r>
            <a:r>
              <a:rPr lang="es-ES" b="1" dirty="0"/>
              <a:t>Nacional por la Educación en </a:t>
            </a:r>
            <a:r>
              <a:rPr lang="es-ES" b="1" dirty="0" smtClean="0"/>
              <a:t>España</a:t>
            </a:r>
          </a:p>
          <a:p>
            <a:pPr algn="just"/>
            <a:r>
              <a:rPr lang="es-ES" dirty="0" smtClean="0"/>
              <a:t>La </a:t>
            </a:r>
            <a:r>
              <a:rPr lang="es-ES" dirty="0"/>
              <a:t>convivencia es </a:t>
            </a:r>
            <a:r>
              <a:rPr lang="es-ES" dirty="0" smtClean="0"/>
              <a:t>una </a:t>
            </a:r>
            <a:r>
              <a:rPr lang="es-ES" b="1" dirty="0"/>
              <a:t>política </a:t>
            </a:r>
            <a:r>
              <a:rPr lang="es-ES" b="1" dirty="0" smtClean="0"/>
              <a:t>integral</a:t>
            </a:r>
            <a:r>
              <a:rPr lang="es-ES" dirty="0" smtClean="0"/>
              <a:t> </a:t>
            </a:r>
            <a:r>
              <a:rPr lang="es-ES" dirty="0"/>
              <a:t>de </a:t>
            </a:r>
            <a:r>
              <a:rPr lang="es-ES" dirty="0" smtClean="0"/>
              <a:t>Estado</a:t>
            </a:r>
          </a:p>
          <a:p>
            <a:pPr lvl="1" algn="just"/>
            <a:r>
              <a:rPr lang="es-ES" dirty="0" smtClean="0"/>
              <a:t>Transversal</a:t>
            </a:r>
          </a:p>
          <a:p>
            <a:pPr lvl="2" algn="just"/>
            <a:r>
              <a:rPr lang="es-ES" dirty="0" smtClean="0"/>
              <a:t>Entre departamentos Ministeriales</a:t>
            </a:r>
          </a:p>
          <a:p>
            <a:pPr lvl="1" algn="just"/>
            <a:r>
              <a:rPr lang="es-ES" dirty="0" smtClean="0"/>
              <a:t>Territorial </a:t>
            </a:r>
          </a:p>
          <a:p>
            <a:pPr lvl="2" algn="just"/>
            <a:r>
              <a:rPr lang="es-ES" dirty="0" smtClean="0"/>
              <a:t>Entre el Estado y las CCAA</a:t>
            </a:r>
            <a:endParaRPr lang="es-ES" dirty="0"/>
          </a:p>
        </p:txBody>
      </p:sp>
      <p:pic>
        <p:nvPicPr>
          <p:cNvPr id="4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979740"/>
            <a:ext cx="4859313" cy="6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7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011695"/>
            <a:ext cx="4859313" cy="6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3581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OBJETIVOS DEL PLAN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69732320"/>
              </p:ext>
            </p:extLst>
          </p:nvPr>
        </p:nvGraphicFramePr>
        <p:xfrm>
          <a:off x="323528" y="260648"/>
          <a:ext cx="807524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83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Actuaciones en marcha</a:t>
            </a:r>
            <a:endParaRPr lang="es-ES" dirty="0"/>
          </a:p>
        </p:txBody>
      </p:sp>
      <p:pic>
        <p:nvPicPr>
          <p:cNvPr id="4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5595504"/>
            <a:ext cx="4859313" cy="6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785" y="1268760"/>
            <a:ext cx="8229600" cy="4326744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El Plan </a:t>
            </a:r>
            <a:r>
              <a:rPr lang="es-ES" sz="2400" dirty="0"/>
              <a:t>Director “Convivencia y mejora de la seguridad en los centros educativos y sus entornos” </a:t>
            </a:r>
            <a:r>
              <a:rPr lang="es-ES" sz="2400" dirty="0" smtClean="0"/>
              <a:t>desde 2006 (Ministerio de Interior).</a:t>
            </a:r>
            <a:endParaRPr lang="es-ES" sz="2400" dirty="0"/>
          </a:p>
          <a:p>
            <a:pPr algn="just"/>
            <a:r>
              <a:rPr lang="es-ES" sz="2400" dirty="0" smtClean="0"/>
              <a:t>El teléfono </a:t>
            </a:r>
            <a:r>
              <a:rPr lang="es-ES" sz="2400" dirty="0"/>
              <a:t>de ayuda a niños y adolescentes </a:t>
            </a:r>
            <a:r>
              <a:rPr lang="es-ES" sz="2400" dirty="0" smtClean="0"/>
              <a:t>en </a:t>
            </a:r>
            <a:r>
              <a:rPr lang="es-ES" sz="2400" dirty="0"/>
              <a:t>situaciones de </a:t>
            </a:r>
            <a:r>
              <a:rPr lang="es-ES" sz="2400" dirty="0" smtClean="0"/>
              <a:t>riesgo, desde 1994 (Ministerio de Sanidad y Asuntos Sociales).</a:t>
            </a:r>
            <a:endParaRPr lang="es-ES" sz="2400" dirty="0"/>
          </a:p>
          <a:p>
            <a:pPr algn="just"/>
            <a:r>
              <a:rPr lang="es-ES" sz="2400" dirty="0" smtClean="0"/>
              <a:t>El </a:t>
            </a:r>
            <a:r>
              <a:rPr lang="es-ES" sz="2400" dirty="0"/>
              <a:t>Convenio entre el MECD y la </a:t>
            </a:r>
            <a:r>
              <a:rPr lang="es-ES" sz="2400" dirty="0" smtClean="0"/>
              <a:t>AEPD </a:t>
            </a:r>
            <a:r>
              <a:rPr lang="es-ES" sz="2400" dirty="0"/>
              <a:t>para formar a los menores </a:t>
            </a:r>
            <a:r>
              <a:rPr lang="es-ES" sz="2400" dirty="0" smtClean="0"/>
              <a:t>y </a:t>
            </a:r>
            <a:r>
              <a:rPr lang="es-ES" sz="2400" dirty="0"/>
              <a:t>profesorado en </a:t>
            </a:r>
            <a:r>
              <a:rPr lang="es-ES" sz="2400" dirty="0" smtClean="0"/>
              <a:t>internet y redes sociales</a:t>
            </a:r>
          </a:p>
          <a:p>
            <a:pPr algn="just"/>
            <a:r>
              <a:rPr lang="es-ES" sz="2400" dirty="0" smtClean="0"/>
              <a:t>El </a:t>
            </a:r>
            <a:r>
              <a:rPr lang="es-ES" sz="2400" dirty="0"/>
              <a:t>registro de delincuentes </a:t>
            </a:r>
            <a:r>
              <a:rPr lang="es-ES" sz="2400" dirty="0" smtClean="0"/>
              <a:t>sexuales (enero 2016) (Ministerio de Justicia).</a:t>
            </a:r>
            <a:endParaRPr lang="es-ES" sz="2400" dirty="0"/>
          </a:p>
          <a:p>
            <a:pPr algn="just"/>
            <a:r>
              <a:rPr lang="es-ES" sz="2400" dirty="0" smtClean="0"/>
              <a:t>El </a:t>
            </a:r>
            <a:r>
              <a:rPr lang="es-ES" sz="2400" dirty="0"/>
              <a:t>teléfono gratuito  contra el acoso </a:t>
            </a:r>
            <a:r>
              <a:rPr lang="es-ES" sz="2400" dirty="0" smtClean="0"/>
              <a:t>escolar (MECD y </a:t>
            </a:r>
            <a:r>
              <a:rPr lang="es-ES" sz="2400" dirty="0" err="1" smtClean="0"/>
              <a:t>MITyC</a:t>
            </a:r>
            <a:r>
              <a:rPr lang="es-ES" sz="2400" dirty="0" smtClean="0"/>
              <a:t>)</a:t>
            </a:r>
            <a:endParaRPr lang="es-ES" sz="2400" dirty="0"/>
          </a:p>
          <a:p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388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Acciones de difusión</a:t>
            </a:r>
            <a:endParaRPr lang="es-ES" dirty="0"/>
          </a:p>
        </p:txBody>
      </p:sp>
      <p:pic>
        <p:nvPicPr>
          <p:cNvPr id="4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5595504"/>
            <a:ext cx="4859313" cy="6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785" y="1268760"/>
            <a:ext cx="8229600" cy="4326744"/>
          </a:xfrm>
        </p:spPr>
        <p:txBody>
          <a:bodyPr>
            <a:noAutofit/>
          </a:bodyPr>
          <a:lstStyle/>
          <a:p>
            <a:pPr lvl="0" algn="just"/>
            <a:r>
              <a:rPr lang="es-ES" sz="2800" dirty="0" smtClean="0"/>
              <a:t>Publicación de la </a:t>
            </a:r>
            <a:r>
              <a:rPr lang="es-ES" sz="2800" b="1" dirty="0" smtClean="0"/>
              <a:t>página </a:t>
            </a:r>
            <a:r>
              <a:rPr lang="es-ES" sz="2800" b="1" dirty="0"/>
              <a:t>web de convivencia </a:t>
            </a:r>
            <a:r>
              <a:rPr lang="es-ES" sz="2800" b="1" dirty="0" smtClean="0"/>
              <a:t>escolar </a:t>
            </a:r>
            <a:r>
              <a:rPr lang="es-ES" sz="2800" dirty="0" smtClean="0"/>
              <a:t>desde 13 </a:t>
            </a:r>
            <a:r>
              <a:rPr lang="es-ES" sz="2800" dirty="0"/>
              <a:t>de octubre </a:t>
            </a:r>
            <a:r>
              <a:rPr lang="es-ES" sz="2800" dirty="0" smtClean="0"/>
              <a:t>2015 (MECD)</a:t>
            </a:r>
            <a:endParaRPr lang="es-ES" sz="2800" dirty="0"/>
          </a:p>
          <a:p>
            <a:pPr lvl="0" algn="just"/>
            <a:r>
              <a:rPr lang="es-ES" sz="2800" b="1" dirty="0"/>
              <a:t>Campaña institucional de </a:t>
            </a:r>
            <a:r>
              <a:rPr lang="es-ES" sz="2800" b="1" dirty="0" smtClean="0"/>
              <a:t>comunicación </a:t>
            </a:r>
            <a:r>
              <a:rPr lang="es-ES" sz="2800" dirty="0" smtClean="0"/>
              <a:t>sobre convivencia escolar, coordinada por Presidencia del Gobierno</a:t>
            </a:r>
            <a:endParaRPr lang="es-ES" sz="2800" dirty="0"/>
          </a:p>
          <a:p>
            <a:pPr algn="just"/>
            <a:r>
              <a:rPr lang="es-ES" sz="2800" dirty="0"/>
              <a:t>Emisión el 2 de febrero de 2016 de un </a:t>
            </a:r>
            <a:r>
              <a:rPr lang="es-ES" sz="2800" b="1" dirty="0"/>
              <a:t>sello de correos (M. Fomento)</a:t>
            </a:r>
            <a:r>
              <a:rPr lang="es-ES" sz="2800" dirty="0"/>
              <a:t> para concienciar en la lucha contra el acoso </a:t>
            </a:r>
          </a:p>
          <a:p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971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799"/>
            <a:ext cx="4981028" cy="480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68862498"/>
              </p:ext>
            </p:extLst>
          </p:nvPr>
        </p:nvGraphicFramePr>
        <p:xfrm>
          <a:off x="457200" y="1196751"/>
          <a:ext cx="8507288" cy="5143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011695"/>
            <a:ext cx="4859313" cy="6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Líneas de actuación del Plan de Convivencia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4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Medidas concretas</a:t>
            </a:r>
            <a:endParaRPr lang="es-ES" dirty="0"/>
          </a:p>
        </p:txBody>
      </p:sp>
      <p:pic>
        <p:nvPicPr>
          <p:cNvPr id="4" name="Picture 4" descr="C:\Users\violeta.miguel\Desktop\Cabecera-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5595504"/>
            <a:ext cx="4859313" cy="6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4427984" y="1600200"/>
            <a:ext cx="4536504" cy="4525963"/>
          </a:xfrm>
        </p:spPr>
        <p:txBody>
          <a:bodyPr>
            <a:normAutofit/>
          </a:bodyPr>
          <a:lstStyle/>
          <a:p>
            <a:pPr lvl="0"/>
            <a:r>
              <a:rPr lang="es-ES" sz="2400" dirty="0" smtClean="0"/>
              <a:t>Itinerarios </a:t>
            </a:r>
            <a:r>
              <a:rPr lang="es-ES" sz="2400" dirty="0"/>
              <a:t>de formación del profesorado en convivencia</a:t>
            </a:r>
          </a:p>
          <a:p>
            <a:pPr lvl="0"/>
            <a:r>
              <a:rPr lang="es-ES" sz="2400" dirty="0" smtClean="0"/>
              <a:t>Red </a:t>
            </a:r>
            <a:r>
              <a:rPr lang="es-ES" sz="2400" dirty="0"/>
              <a:t>estatal de escuelas “Tolerancia cero a la violencia”</a:t>
            </a:r>
          </a:p>
          <a:p>
            <a:pPr lvl="0"/>
            <a:r>
              <a:rPr lang="es-ES" sz="2400" dirty="0"/>
              <a:t>Manual de Apoyo a Víctimas de Violencia Escolar a nivel estatal</a:t>
            </a:r>
          </a:p>
          <a:p>
            <a:pPr lvl="0"/>
            <a:r>
              <a:rPr lang="es-ES" sz="2400" dirty="0" smtClean="0"/>
              <a:t>Teléfono </a:t>
            </a:r>
            <a:r>
              <a:rPr lang="es-ES" sz="2400" dirty="0"/>
              <a:t>de atención a víctimas del acoso escolar</a:t>
            </a:r>
          </a:p>
          <a:p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/>
            <a:r>
              <a:rPr lang="es-ES" sz="2400" dirty="0"/>
              <a:t>Protocolo de convivencia escolar</a:t>
            </a:r>
          </a:p>
          <a:p>
            <a:pPr lvl="0"/>
            <a:r>
              <a:rPr lang="es-ES" sz="2400" dirty="0"/>
              <a:t>Guía de padres</a:t>
            </a:r>
          </a:p>
          <a:p>
            <a:pPr lvl="0"/>
            <a:r>
              <a:rPr lang="es-ES" sz="2400" dirty="0"/>
              <a:t>Observatorio Estatal de la Convivencia Escolar</a:t>
            </a:r>
          </a:p>
          <a:p>
            <a:pPr lvl="0"/>
            <a:r>
              <a:rPr lang="es-ES" sz="2400" dirty="0"/>
              <a:t>Registro Estatal de la Convivencia </a:t>
            </a:r>
            <a:endParaRPr lang="es-ES" sz="2400" dirty="0" smtClean="0"/>
          </a:p>
          <a:p>
            <a:r>
              <a:rPr lang="es-ES" sz="2400" dirty="0"/>
              <a:t>Programa de Cooperación </a:t>
            </a:r>
            <a:r>
              <a:rPr lang="es-ES" sz="2400" dirty="0" smtClean="0"/>
              <a:t>Territorial</a:t>
            </a:r>
          </a:p>
          <a:p>
            <a:pPr lvl="0"/>
            <a:r>
              <a:rPr lang="es-ES" sz="2400" dirty="0"/>
              <a:t>Congreso Estatal anual de Convivencia Escolar 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30D-BAB3-469B-B317-5168D76F3C1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11FA075B361E8488CF80EAD86C9170B" ma:contentTypeVersion="3" ma:contentTypeDescription="Crear nuevo documento." ma:contentTypeScope="" ma:versionID="b380be0fb381f17dac4dd65ee197e35b">
  <xsd:schema xmlns:xsd="http://www.w3.org/2001/XMLSchema" xmlns:xs="http://www.w3.org/2001/XMLSchema" xmlns:p="http://schemas.microsoft.com/office/2006/metadata/properties" xmlns:ns2="c420fe82-4f88-4a5c-96ee-938ecf6f64bb" targetNamespace="http://schemas.microsoft.com/office/2006/metadata/properties" ma:root="true" ma:fieldsID="dd527a9fed4f377b7831dd67b4b583ea" ns2:_="">
    <xsd:import namespace="c420fe82-4f88-4a5c-96ee-938ecf6f64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0fe82-4f88-4a5c-96ee-938ecf6f64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ash de la sugerencia para compartir" ma:internalName="SharingHintHash" ma:readOnly="true">
      <xsd:simpleType>
        <xsd:restriction base="dms:Text"/>
      </xsd:simpleType>
    </xsd:element>
    <xsd:element name="SharedWithDetails" ma:index="1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2D14EA-B6FD-48BE-BF77-643A277B6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20fe82-4f88-4a5c-96ee-938ecf6f64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EF4A3F-FEDF-4A01-AED0-CE31927AC2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7A685B-1B31-4E3B-B095-7D5BA9B3AAA0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420fe82-4f88-4a5c-96ee-938ecf6f64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426</Words>
  <Application>Microsoft Office PowerPoint</Application>
  <PresentationFormat>Presentación en pantalla (4:3)</PresentationFormat>
  <Paragraphs>62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PLAN ESTRATÉGICO DE CONVIVENCIA ESCOLAR</vt:lpstr>
      <vt:lpstr>¿Por qué es esencial la convivencia pacífica? </vt:lpstr>
      <vt:lpstr>La convivencia como eje educativo</vt:lpstr>
      <vt:lpstr>OBJETIVOS DEL PLAN</vt:lpstr>
      <vt:lpstr>Actuaciones en marcha</vt:lpstr>
      <vt:lpstr>Acciones de difusión</vt:lpstr>
      <vt:lpstr>Líneas de actuación del Plan de Convivencia</vt:lpstr>
      <vt:lpstr>Medidas concretas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DE CONVIVENCIA ESCOLAR</dc:title>
  <dc:creator>Miguel Perez Violeta</dc:creator>
  <cp:lastModifiedBy>Marín Hellín, Marcial</cp:lastModifiedBy>
  <cp:revision>70</cp:revision>
  <dcterms:created xsi:type="dcterms:W3CDTF">2016-01-20T12:16:42Z</dcterms:created>
  <dcterms:modified xsi:type="dcterms:W3CDTF">2016-01-21T18:56:39Z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0x010100E11FA075B361E8488CF80EAD86C9170B</vt:lpwstr>
  </property>
</Properties>
</file>